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howSpecialPlsOnTitleSld="0" strictFirstAndLastChars="0" saveSubsetFonts="1" autoCompressPictures="0">
  <p:sldMasterIdLst>
    <p:sldMasterId id="2147483753" r:id="rId1"/>
    <p:sldMasterId id="2147483757" r:id="rId2"/>
  </p:sldMasterIdLst>
  <p:notesMasterIdLst>
    <p:notesMasterId r:id="rId25"/>
  </p:notesMasterIdLst>
  <p:sldIdLst>
    <p:sldId id="387" r:id="rId3"/>
    <p:sldId id="342" r:id="rId4"/>
    <p:sldId id="362" r:id="rId5"/>
    <p:sldId id="377" r:id="rId6"/>
    <p:sldId id="380" r:id="rId7"/>
    <p:sldId id="404" r:id="rId8"/>
    <p:sldId id="391" r:id="rId9"/>
    <p:sldId id="392" r:id="rId10"/>
    <p:sldId id="382" r:id="rId11"/>
    <p:sldId id="403" r:id="rId12"/>
    <p:sldId id="402" r:id="rId13"/>
    <p:sldId id="396" r:id="rId14"/>
    <p:sldId id="407" r:id="rId15"/>
    <p:sldId id="399" r:id="rId16"/>
    <p:sldId id="400" r:id="rId17"/>
    <p:sldId id="410" r:id="rId18"/>
    <p:sldId id="411" r:id="rId19"/>
    <p:sldId id="385" r:id="rId20"/>
    <p:sldId id="384" r:id="rId21"/>
    <p:sldId id="386" r:id="rId22"/>
    <p:sldId id="408" r:id="rId23"/>
    <p:sldId id="409" r:id="rId24"/>
  </p:sldIdLst>
  <p:sldSz cx="13004800" cy="9753600"/>
  <p:notesSz cx="6797675" cy="9928225"/>
  <p:defaultTextStyle>
    <a:defPPr>
      <a:defRPr lang="de-DE"/>
    </a:defPPr>
    <a:lvl1pPr algn="l" defTabSz="584200" rtl="0" eaLnBrk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/>
        <a:ea typeface="MS PGothic" panose="020B0600070205080204" pitchFamily="34" charset="-128"/>
        <a:cs typeface="+mn-cs"/>
        <a:sym typeface="Helvetica Light"/>
      </a:defRPr>
    </a:lvl1pPr>
    <a:lvl2pPr marL="457200" indent="-228600" algn="l" defTabSz="584200" rtl="0" eaLnBrk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/>
        <a:ea typeface="MS PGothic" panose="020B0600070205080204" pitchFamily="34" charset="-128"/>
        <a:cs typeface="+mn-cs"/>
        <a:sym typeface="Helvetica Light"/>
      </a:defRPr>
    </a:lvl2pPr>
    <a:lvl3pPr marL="914400" indent="-457200" algn="l" defTabSz="584200" rtl="0" eaLnBrk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/>
        <a:ea typeface="MS PGothic" panose="020B0600070205080204" pitchFamily="34" charset="-128"/>
        <a:cs typeface="+mn-cs"/>
        <a:sym typeface="Helvetica Light"/>
      </a:defRPr>
    </a:lvl3pPr>
    <a:lvl4pPr marL="1371600" indent="-685800" algn="l" defTabSz="584200" rtl="0" eaLnBrk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/>
        <a:ea typeface="MS PGothic" panose="020B0600070205080204" pitchFamily="34" charset="-128"/>
        <a:cs typeface="+mn-cs"/>
        <a:sym typeface="Helvetica Light"/>
      </a:defRPr>
    </a:lvl4pPr>
    <a:lvl5pPr marL="1828800" indent="-914400" algn="l" defTabSz="584200" rtl="0" eaLnBrk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/>
        <a:ea typeface="MS PGothic" panose="020B0600070205080204" pitchFamily="34" charset="-128"/>
        <a:cs typeface="+mn-cs"/>
        <a:sym typeface="Helvetica Light"/>
      </a:defRPr>
    </a:lvl5pPr>
    <a:lvl6pPr marL="2286000" algn="l" defTabSz="914400" rtl="0" eaLnBrk="1" latinLnBrk="0" hangingPunct="1">
      <a:defRPr sz="3600" kern="1200">
        <a:solidFill>
          <a:srgbClr val="000000"/>
        </a:solidFill>
        <a:latin typeface="Helvetica Light"/>
        <a:ea typeface="MS PGothic" panose="020B0600070205080204" pitchFamily="34" charset="-128"/>
        <a:cs typeface="+mn-cs"/>
        <a:sym typeface="Helvetica Light"/>
      </a:defRPr>
    </a:lvl6pPr>
    <a:lvl7pPr marL="2743200" algn="l" defTabSz="914400" rtl="0" eaLnBrk="1" latinLnBrk="0" hangingPunct="1">
      <a:defRPr sz="3600" kern="1200">
        <a:solidFill>
          <a:srgbClr val="000000"/>
        </a:solidFill>
        <a:latin typeface="Helvetica Light"/>
        <a:ea typeface="MS PGothic" panose="020B0600070205080204" pitchFamily="34" charset="-128"/>
        <a:cs typeface="+mn-cs"/>
        <a:sym typeface="Helvetica Light"/>
      </a:defRPr>
    </a:lvl7pPr>
    <a:lvl8pPr marL="3200400" algn="l" defTabSz="914400" rtl="0" eaLnBrk="1" latinLnBrk="0" hangingPunct="1">
      <a:defRPr sz="3600" kern="1200">
        <a:solidFill>
          <a:srgbClr val="000000"/>
        </a:solidFill>
        <a:latin typeface="Helvetica Light"/>
        <a:ea typeface="MS PGothic" panose="020B0600070205080204" pitchFamily="34" charset="-128"/>
        <a:cs typeface="+mn-cs"/>
        <a:sym typeface="Helvetica Light"/>
      </a:defRPr>
    </a:lvl8pPr>
    <a:lvl9pPr marL="3657600" algn="l" defTabSz="914400" rtl="0" eaLnBrk="1" latinLnBrk="0" hangingPunct="1">
      <a:defRPr sz="3600" kern="1200">
        <a:solidFill>
          <a:srgbClr val="000000"/>
        </a:solidFill>
        <a:latin typeface="Helvetica Light"/>
        <a:ea typeface="MS PGothic" panose="020B0600070205080204" pitchFamily="34" charset="-128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pos="377">
          <p15:clr>
            <a:srgbClr val="A4A3A4"/>
          </p15:clr>
        </p15:guide>
        <p15:guide id="2" pos="7793">
          <p15:clr>
            <a:srgbClr val="A4A3A4"/>
          </p15:clr>
        </p15:guide>
        <p15:guide id="3" orient="horz" pos="11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200"/>
    <a:srgbClr val="179CE5"/>
    <a:srgbClr val="69B3E7"/>
    <a:srgbClr val="282828"/>
    <a:srgbClr val="D22630"/>
    <a:srgbClr val="75818B"/>
    <a:srgbClr val="49C4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7413" autoAdjust="0"/>
  </p:normalViewPr>
  <p:slideViewPr>
    <p:cSldViewPr snapToGrid="0">
      <p:cViewPr varScale="1">
        <p:scale>
          <a:sx n="44" d="100"/>
          <a:sy n="44" d="100"/>
        </p:scale>
        <p:origin x="1272" y="24"/>
      </p:cViewPr>
      <p:guideLst>
        <p:guide pos="377"/>
        <p:guide pos="7793"/>
        <p:guide orient="horz" pos="1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627"/>
    </p:cViewPr>
  </p:sorterViewPr>
  <p:gridSpacing cx="284400" cy="284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0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>
                <a:sym typeface="Avenir Roman" charset="0"/>
              </a:rPr>
              <a:t>Click to edit Master text styles</a:t>
            </a:r>
          </a:p>
          <a:p>
            <a:pPr lvl="1"/>
            <a:r>
              <a:rPr lang="de-DE" noProof="0">
                <a:sym typeface="Avenir Roman" charset="0"/>
              </a:rPr>
              <a:t>Second level</a:t>
            </a:r>
          </a:p>
          <a:p>
            <a:pPr lvl="2"/>
            <a:r>
              <a:rPr lang="de-DE" noProof="0">
                <a:sym typeface="Avenir Roman" charset="0"/>
              </a:rPr>
              <a:t>Third level</a:t>
            </a:r>
          </a:p>
          <a:p>
            <a:pPr lvl="3"/>
            <a:r>
              <a:rPr lang="de-DE" noProof="0">
                <a:sym typeface="Avenir Roman" charset="0"/>
              </a:rPr>
              <a:t>Fourth level</a:t>
            </a:r>
          </a:p>
          <a:p>
            <a:pPr lvl="4"/>
            <a:r>
              <a:rPr lang="de-DE" noProof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55746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MS PGothic" panose="020B0600070205080204" pitchFamily="34" charset="-128"/>
        <a:cs typeface="Avenir Roman" charset="0"/>
        <a:sym typeface="Avenir Roman"/>
      </a:defRPr>
    </a:lvl1pPr>
    <a:lvl2pPr indent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/>
      </a:defRPr>
    </a:lvl2pPr>
    <a:lvl3pPr indent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/>
      </a:defRPr>
    </a:lvl3pPr>
    <a:lvl4pPr indent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/>
      </a:defRPr>
    </a:lvl4pPr>
    <a:lvl5pPr indent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AI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7250" y="6225734"/>
            <a:ext cx="11668579" cy="1728094"/>
          </a:xfrm>
          <a:prstGeom prst="rect">
            <a:avLst/>
          </a:prstGeom>
        </p:spPr>
        <p:txBody>
          <a:bodyPr wrap="square"/>
          <a:lstStyle>
            <a:lvl1pPr marL="0" marR="0" indent="0" algn="l" defTabSz="914400" rtl="0" eaLnBrk="1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sz="3200"/>
            </a:lvl1pPr>
          </a:lstStyle>
          <a:p>
            <a:pPr eaLnBrk="1"/>
            <a:r>
              <a:rPr lang="de-DE" altLang="de-DE" sz="3200" dirty="0">
                <a:latin typeface="Palatino Linotype" panose="02040502050505030304" pitchFamily="18" charset="0"/>
              </a:rPr>
              <a:t>Name des Vortragenden</a:t>
            </a:r>
            <a:br>
              <a:rPr lang="de-DE" altLang="de-DE" sz="3200" dirty="0">
                <a:latin typeface="Palatino Linotype" panose="02040502050505030304" pitchFamily="18" charset="0"/>
              </a:rPr>
            </a:br>
            <a:r>
              <a:rPr lang="de-DE" altLang="de-DE" sz="3200" dirty="0">
                <a:latin typeface="Palatino Linotype" panose="02040502050505030304" pitchFamily="18" charset="0"/>
              </a:rPr>
              <a:t>Ort der Präsentation</a:t>
            </a:r>
            <a:br>
              <a:rPr lang="de-DE" altLang="de-DE" sz="3200" dirty="0">
                <a:latin typeface="Palatino Linotype" panose="02040502050505030304" pitchFamily="18" charset="0"/>
              </a:rPr>
            </a:br>
            <a:r>
              <a:rPr lang="de-DE" altLang="de-DE" sz="3200" dirty="0">
                <a:latin typeface="Palatino Linotype" panose="02040502050505030304" pitchFamily="18" charset="0"/>
              </a:rPr>
              <a:t>Datum der Präsentation</a:t>
            </a:r>
          </a:p>
        </p:txBody>
      </p:sp>
      <p:sp>
        <p:nvSpPr>
          <p:cNvPr id="25" name="Rechteck 5"/>
          <p:cNvSpPr>
            <a:spLocks noChangeArrowheads="1"/>
          </p:cNvSpPr>
          <p:nvPr userDrawn="1"/>
        </p:nvSpPr>
        <p:spPr bwMode="auto">
          <a:xfrm>
            <a:off x="5954713" y="1027113"/>
            <a:ext cx="4484687" cy="395287"/>
          </a:xfrm>
          <a:prstGeom prst="rect">
            <a:avLst/>
          </a:prstGeom>
          <a:solidFill>
            <a:srgbClr val="D22630"/>
          </a:solidFill>
          <a:ln>
            <a:noFill/>
          </a:ln>
          <a:extLst/>
        </p:spPr>
        <p:txBody>
          <a:bodyPr wrap="square" lIns="50800" tIns="50800" rIns="50800" bIns="50800" anchor="ctr">
            <a:spAutoFit/>
          </a:bodyPr>
          <a:lstStyle/>
          <a:p>
            <a:pPr algn="ctr" eaLnBrk="1"/>
            <a:endParaRPr lang="de-AT" altLang="de-DE">
              <a:ea typeface="Helvetica Light"/>
              <a:cs typeface="Helvetica Light"/>
            </a:endParaRPr>
          </a:p>
        </p:txBody>
      </p:sp>
      <p:sp>
        <p:nvSpPr>
          <p:cNvPr id="26" name="Rechteck 6"/>
          <p:cNvSpPr>
            <a:spLocks noChangeArrowheads="1"/>
          </p:cNvSpPr>
          <p:nvPr userDrawn="1"/>
        </p:nvSpPr>
        <p:spPr bwMode="auto">
          <a:xfrm>
            <a:off x="3711575" y="1027113"/>
            <a:ext cx="2243138" cy="395287"/>
          </a:xfrm>
          <a:prstGeom prst="rect">
            <a:avLst/>
          </a:prstGeom>
          <a:solidFill>
            <a:srgbClr val="6D6D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eaLnBrk="1"/>
            <a:endParaRPr lang="de-AT" altLang="de-DE">
              <a:ea typeface="Helvetica Light"/>
              <a:cs typeface="Helvetica Light"/>
            </a:endParaRPr>
          </a:p>
        </p:txBody>
      </p:sp>
      <p:sp>
        <p:nvSpPr>
          <p:cNvPr id="31" name="Titel 30"/>
          <p:cNvSpPr>
            <a:spLocks noGrp="1"/>
          </p:cNvSpPr>
          <p:nvPr>
            <p:ph type="title" hasCustomPrompt="1"/>
          </p:nvPr>
        </p:nvSpPr>
        <p:spPr>
          <a:xfrm>
            <a:off x="853973" y="2752724"/>
            <a:ext cx="11703050" cy="2714625"/>
          </a:xfrm>
          <a:prstGeom prst="rect">
            <a:avLst/>
          </a:prstGeom>
        </p:spPr>
        <p:txBody>
          <a:bodyPr wrap="square"/>
          <a:lstStyle>
            <a:lvl1pPr algn="l">
              <a:defRPr sz="8000" b="1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de-DE" dirty="0"/>
              <a:t>Titel der Präsentation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2384036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ÖAI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4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Überschrift durch Klicken bearbeiten (Schriftgrößen, Aufzählungszeichen sowie die Größe des Textfelds können individuell angepasst werden)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 28"/>
          <p:cNvSpPr>
            <a:spLocks noGrp="1"/>
          </p:cNvSpPr>
          <p:nvPr>
            <p:ph type="title" hasCustomPrompt="1"/>
          </p:nvPr>
        </p:nvSpPr>
        <p:spPr>
          <a:xfrm>
            <a:off x="5087254" y="600074"/>
            <a:ext cx="5575299" cy="318152"/>
          </a:xfrm>
          <a:prstGeom prst="rect">
            <a:avLst/>
          </a:prstGeom>
        </p:spPr>
        <p:txBody>
          <a:bodyPr anchor="ctr" anchorCtr="0"/>
          <a:lstStyle>
            <a:lvl1pPr>
              <a:defRPr b="0" cap="all" baseline="0">
                <a:latin typeface="Trebuchet MS" panose="020B0603020202020204" pitchFamily="34" charset="0"/>
              </a:defRPr>
            </a:lvl1pPr>
          </a:lstStyle>
          <a:p>
            <a:r>
              <a:rPr lang="de-DE" dirty="0" err="1"/>
              <a:t>folientitel</a:t>
            </a:r>
            <a:r>
              <a:rPr lang="de-DE" dirty="0"/>
              <a:t> DURCH KLICKEN BEARBEITEN</a:t>
            </a:r>
            <a:endParaRPr lang="de-AT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092650" y="920115"/>
            <a:ext cx="5570855" cy="36576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buNone/>
              <a:defRPr sz="1400" b="0" cap="all" baseline="0">
                <a:latin typeface="Trebuchet MS" panose="020B0603020202020204" pitchFamily="34" charset="0"/>
              </a:defRPr>
            </a:lvl1pPr>
            <a:lvl2pPr marL="457200" indent="0" algn="r">
              <a:buFont typeface="+mj-lt"/>
              <a:buNone/>
              <a:defRPr sz="1400" cap="all" baseline="0">
                <a:latin typeface="Brandon Grotesque Bold" panose="020B0803020203060202" pitchFamily="34" charset="0"/>
              </a:defRPr>
            </a:lvl2pPr>
            <a:lvl3pPr marL="914400" indent="0" algn="r">
              <a:buFont typeface="+mj-lt"/>
              <a:buNone/>
              <a:defRPr sz="1400" cap="all" baseline="0">
                <a:latin typeface="Brandon Grotesque Bold" panose="020B0803020203060202" pitchFamily="34" charset="0"/>
              </a:defRPr>
            </a:lvl3pPr>
            <a:lvl4pPr marL="1371600" indent="0" algn="r">
              <a:buFont typeface="+mj-lt"/>
              <a:buNone/>
              <a:defRPr sz="1400" cap="all" baseline="0">
                <a:latin typeface="Brandon Grotesque Bold" panose="020B0803020203060202" pitchFamily="34" charset="0"/>
              </a:defRPr>
            </a:lvl4pPr>
            <a:lvl5pPr marL="1828800" indent="0" algn="r">
              <a:buFont typeface="+mj-lt"/>
              <a:buNone/>
              <a:defRPr sz="1400" cap="all" baseline="0">
                <a:latin typeface="Brandon Grotesque Bold" panose="020B0803020203060202" pitchFamily="34" charset="0"/>
              </a:defRPr>
            </a:lvl5pPr>
          </a:lstStyle>
          <a:p>
            <a:pPr lvl="0"/>
            <a:r>
              <a:rPr lang="de-DE" dirty="0" err="1"/>
              <a:t>untertitel</a:t>
            </a:r>
            <a:r>
              <a:rPr lang="de-DE" dirty="0"/>
              <a:t> durch klicken bearbeiten</a:t>
            </a:r>
            <a:endParaRPr lang="de-AT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41DDCE1-12A6-40FA-AD69-0C5C712CAD2E}" type="datetime1">
              <a:rPr lang="de-AT" smtClean="0"/>
              <a:t>25.08.2022</a:t>
            </a:fld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66737AC-8797-44BB-BAC3-584B5C26698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2596030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AI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7250" y="6225734"/>
            <a:ext cx="11668579" cy="1728094"/>
          </a:xfrm>
          <a:prstGeom prst="rect">
            <a:avLst/>
          </a:prstGeom>
        </p:spPr>
        <p:txBody>
          <a:bodyPr wrap="square"/>
          <a:lstStyle>
            <a:lvl1pPr marL="0" marR="0" indent="0" algn="l" defTabSz="914400" rtl="0" eaLnBrk="1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+mj-lt"/>
              <a:buNone/>
              <a:tabLst/>
              <a:defRPr sz="3200"/>
            </a:lvl1pPr>
          </a:lstStyle>
          <a:p>
            <a:pPr eaLnBrk="1"/>
            <a:r>
              <a:rPr lang="de-DE" altLang="de-DE" sz="3200" dirty="0">
                <a:latin typeface="Palatino Linotype" panose="02040502050505030304" pitchFamily="18" charset="0"/>
              </a:rPr>
              <a:t>Name des Vortragenden</a:t>
            </a:r>
            <a:br>
              <a:rPr lang="de-DE" altLang="de-DE" sz="3200" dirty="0">
                <a:latin typeface="Palatino Linotype" panose="02040502050505030304" pitchFamily="18" charset="0"/>
              </a:rPr>
            </a:br>
            <a:r>
              <a:rPr lang="de-DE" altLang="de-DE" sz="3200" dirty="0">
                <a:latin typeface="Palatino Linotype" panose="02040502050505030304" pitchFamily="18" charset="0"/>
              </a:rPr>
              <a:t>Ort der Präsentation</a:t>
            </a:r>
            <a:br>
              <a:rPr lang="de-DE" altLang="de-DE" sz="3200" dirty="0">
                <a:latin typeface="Palatino Linotype" panose="02040502050505030304" pitchFamily="18" charset="0"/>
              </a:rPr>
            </a:br>
            <a:r>
              <a:rPr lang="de-DE" altLang="de-DE" sz="3200" dirty="0">
                <a:latin typeface="Palatino Linotype" panose="02040502050505030304" pitchFamily="18" charset="0"/>
              </a:rPr>
              <a:t>Datum der Präsentation</a:t>
            </a:r>
          </a:p>
        </p:txBody>
      </p:sp>
      <p:pic>
        <p:nvPicPr>
          <p:cNvPr id="2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603250"/>
            <a:ext cx="2808288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hteck 5"/>
          <p:cNvSpPr>
            <a:spLocks noChangeArrowheads="1"/>
          </p:cNvSpPr>
          <p:nvPr userDrawn="1"/>
        </p:nvSpPr>
        <p:spPr bwMode="auto">
          <a:xfrm>
            <a:off x="5954713" y="1027113"/>
            <a:ext cx="4484687" cy="395287"/>
          </a:xfrm>
          <a:prstGeom prst="rect">
            <a:avLst/>
          </a:prstGeom>
          <a:solidFill>
            <a:srgbClr val="D22630"/>
          </a:solidFill>
          <a:ln>
            <a:noFill/>
          </a:ln>
          <a:extLst/>
        </p:spPr>
        <p:txBody>
          <a:bodyPr wrap="square" lIns="50800" tIns="50800" rIns="50800" bIns="50800" anchor="ctr">
            <a:spAutoFit/>
          </a:bodyPr>
          <a:lstStyle/>
          <a:p>
            <a:pPr algn="ctr" eaLnBrk="1"/>
            <a:endParaRPr lang="de-AT" altLang="de-DE">
              <a:ea typeface="Helvetica Light"/>
              <a:cs typeface="Helvetica Light"/>
            </a:endParaRPr>
          </a:p>
        </p:txBody>
      </p:sp>
      <p:sp>
        <p:nvSpPr>
          <p:cNvPr id="26" name="Rechteck 6"/>
          <p:cNvSpPr>
            <a:spLocks noChangeArrowheads="1"/>
          </p:cNvSpPr>
          <p:nvPr userDrawn="1"/>
        </p:nvSpPr>
        <p:spPr bwMode="auto">
          <a:xfrm>
            <a:off x="3711575" y="1027113"/>
            <a:ext cx="2243138" cy="395287"/>
          </a:xfrm>
          <a:prstGeom prst="rect">
            <a:avLst/>
          </a:prstGeom>
          <a:solidFill>
            <a:srgbClr val="6D6D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eaLnBrk="1"/>
            <a:endParaRPr lang="de-AT" altLang="de-DE">
              <a:ea typeface="Helvetica Light"/>
              <a:cs typeface="Helvetica Light"/>
            </a:endParaRPr>
          </a:p>
        </p:txBody>
      </p:sp>
      <p:sp>
        <p:nvSpPr>
          <p:cNvPr id="31" name="Titel 30"/>
          <p:cNvSpPr>
            <a:spLocks noGrp="1"/>
          </p:cNvSpPr>
          <p:nvPr>
            <p:ph type="title" hasCustomPrompt="1"/>
          </p:nvPr>
        </p:nvSpPr>
        <p:spPr>
          <a:xfrm>
            <a:off x="853973" y="2752724"/>
            <a:ext cx="11703050" cy="2714625"/>
          </a:xfrm>
          <a:prstGeom prst="rect">
            <a:avLst/>
          </a:prstGeom>
        </p:spPr>
        <p:txBody>
          <a:bodyPr wrap="square"/>
          <a:lstStyle>
            <a:lvl1pPr algn="l">
              <a:defRPr sz="8000" b="1">
                <a:solidFill>
                  <a:schemeClr val="tx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de-DE" dirty="0"/>
              <a:t>Titel der Präsentation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7421356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ÖAI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4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 dirty="0"/>
              <a:t>Überschrift durch Klicken bearbeiten (Schriftgrößen, Aufzählungszeichen sowie die Größe des Textfelds können individuell angepasst werden)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itel 28"/>
          <p:cNvSpPr>
            <a:spLocks noGrp="1"/>
          </p:cNvSpPr>
          <p:nvPr>
            <p:ph type="title" hasCustomPrompt="1"/>
          </p:nvPr>
        </p:nvSpPr>
        <p:spPr>
          <a:xfrm>
            <a:off x="5087254" y="600074"/>
            <a:ext cx="5575299" cy="318152"/>
          </a:xfrm>
          <a:prstGeom prst="rect">
            <a:avLst/>
          </a:prstGeom>
        </p:spPr>
        <p:txBody>
          <a:bodyPr anchor="ctr" anchorCtr="0"/>
          <a:lstStyle>
            <a:lvl1pPr>
              <a:defRPr b="0" cap="all" baseline="0">
                <a:latin typeface="Trebuchet MS" panose="020B0603020202020204" pitchFamily="34" charset="0"/>
              </a:defRPr>
            </a:lvl1pPr>
          </a:lstStyle>
          <a:p>
            <a:r>
              <a:rPr lang="de-DE" dirty="0" err="1"/>
              <a:t>folientitel</a:t>
            </a:r>
            <a:r>
              <a:rPr lang="de-DE" dirty="0"/>
              <a:t> DURCH KLICKEN BEARBEITEN</a:t>
            </a:r>
            <a:endParaRPr lang="de-AT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092650" y="920115"/>
            <a:ext cx="5570855" cy="36576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buNone/>
              <a:defRPr sz="1400" b="0" cap="all" baseline="0">
                <a:latin typeface="Trebuchet MS" panose="020B0603020202020204" pitchFamily="34" charset="0"/>
              </a:defRPr>
            </a:lvl1pPr>
            <a:lvl2pPr marL="457200" indent="0" algn="r">
              <a:buFont typeface="+mj-lt"/>
              <a:buNone/>
              <a:defRPr sz="1400" cap="all" baseline="0">
                <a:latin typeface="Brandon Grotesque Bold" panose="020B0803020203060202" pitchFamily="34" charset="0"/>
              </a:defRPr>
            </a:lvl2pPr>
            <a:lvl3pPr marL="914400" indent="0" algn="r">
              <a:buFont typeface="+mj-lt"/>
              <a:buNone/>
              <a:defRPr sz="1400" cap="all" baseline="0">
                <a:latin typeface="Brandon Grotesque Bold" panose="020B0803020203060202" pitchFamily="34" charset="0"/>
              </a:defRPr>
            </a:lvl3pPr>
            <a:lvl4pPr marL="1371600" indent="0" algn="r">
              <a:buFont typeface="+mj-lt"/>
              <a:buNone/>
              <a:defRPr sz="1400" cap="all" baseline="0">
                <a:latin typeface="Brandon Grotesque Bold" panose="020B0803020203060202" pitchFamily="34" charset="0"/>
              </a:defRPr>
            </a:lvl4pPr>
            <a:lvl5pPr marL="1828800" indent="0" algn="r">
              <a:buFont typeface="+mj-lt"/>
              <a:buNone/>
              <a:defRPr sz="1400" cap="all" baseline="0">
                <a:latin typeface="Brandon Grotesque Bold" panose="020B0803020203060202" pitchFamily="34" charset="0"/>
              </a:defRPr>
            </a:lvl5pPr>
          </a:lstStyle>
          <a:p>
            <a:pPr lvl="0"/>
            <a:r>
              <a:rPr lang="de-DE" dirty="0" err="1"/>
              <a:t>untertitel</a:t>
            </a:r>
            <a:r>
              <a:rPr lang="de-DE" dirty="0"/>
              <a:t> durch klicken bearbeiten</a:t>
            </a:r>
            <a:endParaRPr lang="de-AT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41DDCE1-12A6-40FA-AD69-0C5C712CAD2E}" type="datetime1">
              <a:rPr lang="de-AT" smtClean="0"/>
              <a:t>25.08.2022</a:t>
            </a:fld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66737AC-8797-44BB-BAC3-584B5C26698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8062613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5774" y="519289"/>
            <a:ext cx="11216640" cy="1885245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560" b="1"/>
            </a:lvl1pPr>
            <a:lvl2pPr marL="487672" indent="0">
              <a:buNone/>
              <a:defRPr sz="2133" b="1"/>
            </a:lvl2pPr>
            <a:lvl3pPr marL="975345" indent="0">
              <a:buNone/>
              <a:defRPr sz="1991" b="1"/>
            </a:lvl3pPr>
            <a:lvl4pPr marL="1463017" indent="0">
              <a:buNone/>
              <a:defRPr sz="1707" b="1"/>
            </a:lvl4pPr>
            <a:lvl5pPr marL="1950690" indent="0">
              <a:buNone/>
              <a:defRPr sz="1707" b="1"/>
            </a:lvl5pPr>
            <a:lvl6pPr marL="2438362" indent="0">
              <a:buNone/>
              <a:defRPr sz="1707" b="1"/>
            </a:lvl6pPr>
            <a:lvl7pPr marL="2926034" indent="0">
              <a:buNone/>
              <a:defRPr sz="1707" b="1"/>
            </a:lvl7pPr>
            <a:lvl8pPr marL="3413707" indent="0">
              <a:buNone/>
              <a:defRPr sz="1707" b="1"/>
            </a:lvl8pPr>
            <a:lvl9pPr marL="3901379" indent="0">
              <a:buNone/>
              <a:defRPr sz="1707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95775" y="3562774"/>
            <a:ext cx="5501639" cy="5240303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560" b="1"/>
            </a:lvl1pPr>
            <a:lvl2pPr marL="487672" indent="0">
              <a:buNone/>
              <a:defRPr sz="2133" b="1"/>
            </a:lvl2pPr>
            <a:lvl3pPr marL="975345" indent="0">
              <a:buNone/>
              <a:defRPr sz="1991" b="1"/>
            </a:lvl3pPr>
            <a:lvl4pPr marL="1463017" indent="0">
              <a:buNone/>
              <a:defRPr sz="1707" b="1"/>
            </a:lvl4pPr>
            <a:lvl5pPr marL="1950690" indent="0">
              <a:buNone/>
              <a:defRPr sz="1707" b="1"/>
            </a:lvl5pPr>
            <a:lvl6pPr marL="2438362" indent="0">
              <a:buNone/>
              <a:defRPr sz="1707" b="1"/>
            </a:lvl6pPr>
            <a:lvl7pPr marL="2926034" indent="0">
              <a:buNone/>
              <a:defRPr sz="1707" b="1"/>
            </a:lvl7pPr>
            <a:lvl8pPr marL="3413707" indent="0">
              <a:buNone/>
              <a:defRPr sz="1707" b="1"/>
            </a:lvl8pPr>
            <a:lvl9pPr marL="3901379" indent="0">
              <a:buNone/>
              <a:defRPr sz="1707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83681" y="3562774"/>
            <a:ext cx="5528734" cy="5240303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9471936-EA95-490E-BBDF-1C7E753BE597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25AFFD3-C9FB-48BB-802F-BC57B207FE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7853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4080" y="519289"/>
            <a:ext cx="11216640" cy="1885245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94080" y="2596445"/>
            <a:ext cx="11216640" cy="618857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C336AA3-10D8-4E01-BB7E-979773C825C6}" type="datetimeFigureOut">
              <a:rPr lang="it-IT" smtClean="0"/>
              <a:pPr/>
              <a:t>25/08/2022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5F571BE2-0FE2-4FAA-98F0-2740F53CC60A}" type="slidenum">
              <a:rPr lang="it-IT" smtClean="0"/>
              <a:pPr/>
              <a:t>‹Nr.›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7486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93763" y="2597150"/>
            <a:ext cx="11217275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Überschrift durch Klicken bearbeiten (Schriftgrößen und Aufzählungszeichen sowie die Größe des Textfelds können individuell angepasst werden)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Rechteck 5"/>
          <p:cNvSpPr>
            <a:spLocks noChangeArrowheads="1"/>
          </p:cNvSpPr>
          <p:nvPr userDrawn="1"/>
        </p:nvSpPr>
        <p:spPr bwMode="auto">
          <a:xfrm>
            <a:off x="4927600" y="558883"/>
            <a:ext cx="6290130" cy="360000"/>
          </a:xfrm>
          <a:prstGeom prst="rect">
            <a:avLst/>
          </a:prstGeom>
          <a:solidFill>
            <a:srgbClr val="D22630"/>
          </a:solidFill>
          <a:ln>
            <a:noFill/>
          </a:ln>
          <a:extLst/>
        </p:spPr>
        <p:txBody>
          <a:bodyPr wrap="square" lIns="50800" tIns="50800" rIns="50800" bIns="50800" anchor="ctr">
            <a:spAutoFit/>
          </a:bodyPr>
          <a:lstStyle/>
          <a:p>
            <a:pPr algn="ctr" eaLnBrk="1"/>
            <a:endParaRPr lang="de-AT" altLang="de-DE">
              <a:ea typeface="Helvetica Light"/>
              <a:cs typeface="Helvetica Light"/>
            </a:endParaRPr>
          </a:p>
        </p:txBody>
      </p:sp>
      <p:sp>
        <p:nvSpPr>
          <p:cNvPr id="10" name="Rechteck 6"/>
          <p:cNvSpPr>
            <a:spLocks noChangeArrowheads="1"/>
          </p:cNvSpPr>
          <p:nvPr userDrawn="1"/>
        </p:nvSpPr>
        <p:spPr bwMode="auto">
          <a:xfrm>
            <a:off x="2149472" y="558883"/>
            <a:ext cx="2778127" cy="360000"/>
          </a:xfrm>
          <a:prstGeom prst="rect">
            <a:avLst/>
          </a:prstGeom>
          <a:solidFill>
            <a:srgbClr val="6D6D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eaLnBrk="1"/>
            <a:endParaRPr lang="de-AT" altLang="de-DE">
              <a:ea typeface="Helvetica Light"/>
              <a:cs typeface="Helvetica Light"/>
            </a:endParaRP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25" y="201241"/>
            <a:ext cx="1245585" cy="108000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95092-7FE0-45EA-8010-2E9318F3EB3E}" type="datetime1">
              <a:rPr lang="de-AT" smtClean="0"/>
              <a:t>25.08.2022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737AC-8797-44BB-BAC3-584B5C266980}" type="slidenum">
              <a:rPr lang="de-AT" smtClean="0"/>
              <a:t>‹Nr.›</a:t>
            </a:fld>
            <a:endParaRPr lang="de-AT"/>
          </a:p>
        </p:txBody>
      </p:sp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7938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56" r:id="rId2"/>
  </p:sldLayoutIdLst>
  <p:transition>
    <p:fade/>
  </p:transition>
  <p:hf sldNum="0" hdr="0" ft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 b="1" kern="1200">
          <a:solidFill>
            <a:schemeClr val="bg1"/>
          </a:solidFill>
          <a:latin typeface="Brandon Grotesque Bold" panose="020B0803020203060202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ts val="1000"/>
        </a:spcBef>
        <a:spcAft>
          <a:spcPct val="0"/>
        </a:spcAft>
        <a:buFont typeface="+mj-lt"/>
        <a:buAutoNum type="arabicPeriod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15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15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15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15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93763" y="2597150"/>
            <a:ext cx="11217275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Überschrift durch Klicken bearbeiten (Schriftgrößen und Aufzählungszeichen sowie die Größe des Textfelds können individuell angepasst werden)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Rechteck 5"/>
          <p:cNvSpPr>
            <a:spLocks noChangeArrowheads="1"/>
          </p:cNvSpPr>
          <p:nvPr userDrawn="1"/>
        </p:nvSpPr>
        <p:spPr bwMode="auto">
          <a:xfrm>
            <a:off x="4927599" y="558883"/>
            <a:ext cx="6469744" cy="360000"/>
          </a:xfrm>
          <a:prstGeom prst="rect">
            <a:avLst/>
          </a:prstGeom>
          <a:solidFill>
            <a:srgbClr val="D22630"/>
          </a:solidFill>
          <a:ln>
            <a:noFill/>
          </a:ln>
          <a:extLst/>
        </p:spPr>
        <p:txBody>
          <a:bodyPr wrap="square" lIns="50800" tIns="50800" rIns="50800" bIns="50800" anchor="ctr">
            <a:spAutoFit/>
          </a:bodyPr>
          <a:lstStyle/>
          <a:p>
            <a:pPr algn="ctr" eaLnBrk="1"/>
            <a:endParaRPr lang="de-AT" altLang="de-DE">
              <a:ea typeface="Helvetica Light"/>
              <a:cs typeface="Helvetica Light"/>
            </a:endParaRPr>
          </a:p>
        </p:txBody>
      </p:sp>
      <p:sp>
        <p:nvSpPr>
          <p:cNvPr id="10" name="Rechteck 6"/>
          <p:cNvSpPr>
            <a:spLocks noChangeArrowheads="1"/>
          </p:cNvSpPr>
          <p:nvPr userDrawn="1"/>
        </p:nvSpPr>
        <p:spPr bwMode="auto">
          <a:xfrm>
            <a:off x="2149472" y="558883"/>
            <a:ext cx="2778127" cy="360000"/>
          </a:xfrm>
          <a:prstGeom prst="rect">
            <a:avLst/>
          </a:prstGeom>
          <a:solidFill>
            <a:srgbClr val="6D6D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 eaLnBrk="1"/>
            <a:endParaRPr lang="de-AT" altLang="de-DE">
              <a:ea typeface="Helvetica Light"/>
              <a:cs typeface="Helvetica Light"/>
            </a:endParaRP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25" y="201241"/>
            <a:ext cx="1245585" cy="108000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95092-7FE0-45EA-8010-2E9318F3EB3E}" type="datetime1">
              <a:rPr lang="de-AT" smtClean="0"/>
              <a:t>25.08.2022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737AC-8797-44BB-BAC3-584B5C266980}" type="slidenum">
              <a:rPr lang="de-AT" smtClean="0"/>
              <a:t>‹Nr.›</a:t>
            </a:fld>
            <a:endParaRPr lang="de-AT"/>
          </a:p>
        </p:txBody>
      </p:sp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5549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1" r:id="rId3"/>
    <p:sldLayoutId id="2147483763" r:id="rId4"/>
  </p:sldLayoutIdLst>
  <p:transition>
    <p:fade/>
  </p:transition>
  <p:hf sldNum="0" hdr="0" ft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400" b="1" kern="1200">
          <a:solidFill>
            <a:schemeClr val="bg1"/>
          </a:solidFill>
          <a:latin typeface="Brandon Grotesque Bold" panose="020B0803020203060202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ts val="1000"/>
        </a:spcBef>
        <a:spcAft>
          <a:spcPct val="0"/>
        </a:spcAft>
        <a:buFont typeface="+mj-lt"/>
        <a:buAutoNum type="arabicPeriod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15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15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15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15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71/journal.pone.0266085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628658" y="6810622"/>
            <a:ext cx="11668579" cy="1728094"/>
          </a:xfrm>
        </p:spPr>
        <p:txBody>
          <a:bodyPr/>
          <a:lstStyle/>
          <a:p>
            <a:r>
              <a:rPr lang="de-AT" dirty="0" smtClean="0"/>
              <a:t>EFA</a:t>
            </a:r>
            <a:endParaRPr lang="de-AT" dirty="0"/>
          </a:p>
          <a:p>
            <a:r>
              <a:rPr lang="de-AT" dirty="0" smtClean="0"/>
              <a:t>Sabine Ladstätter</a:t>
            </a:r>
            <a:endParaRPr lang="de-AT" dirty="0"/>
          </a:p>
          <a:p>
            <a:r>
              <a:rPr lang="de-AT" dirty="0" smtClean="0"/>
              <a:t>26.08.2022</a:t>
            </a:r>
            <a:endParaRPr lang="de-AT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66658" y="3179128"/>
            <a:ext cx="11703050" cy="2922734"/>
          </a:xfrm>
        </p:spPr>
        <p:txBody>
          <a:bodyPr>
            <a:noAutofit/>
          </a:bodyPr>
          <a:lstStyle/>
          <a:p>
            <a:r>
              <a:rPr lang="de-DE" sz="6000" dirty="0" smtClean="0"/>
              <a:t/>
            </a:r>
            <a:br>
              <a:rPr lang="de-DE" sz="6000" dirty="0" smtClean="0"/>
            </a:br>
            <a:r>
              <a:rPr lang="de-DE" sz="6000" dirty="0"/>
              <a:t/>
            </a:r>
            <a:br>
              <a:rPr lang="de-DE" sz="6000" dirty="0"/>
            </a:br>
            <a:r>
              <a:rPr lang="de-DE" sz="5400" dirty="0" err="1" smtClean="0"/>
              <a:t>Fake</a:t>
            </a:r>
            <a:r>
              <a:rPr lang="de-DE" sz="5400" dirty="0" smtClean="0"/>
              <a:t> oder Fakt in der Archäologie </a:t>
            </a:r>
            <a:r>
              <a:rPr lang="de-DE" sz="6000" dirty="0" smtClean="0"/>
              <a:t/>
            </a:r>
            <a:br>
              <a:rPr lang="de-DE" sz="6000" dirty="0" smtClean="0"/>
            </a:br>
            <a:r>
              <a:rPr lang="de-DE" sz="6000" dirty="0"/>
              <a:t/>
            </a:r>
            <a:br>
              <a:rPr lang="de-DE" sz="6000" dirty="0"/>
            </a:br>
            <a:r>
              <a:rPr lang="de-DE" sz="6000" dirty="0"/>
              <a:t/>
            </a:r>
            <a:br>
              <a:rPr lang="de-DE" sz="6000" dirty="0"/>
            </a:br>
            <a:r>
              <a:rPr lang="de-DE" sz="1600" dirty="0"/>
              <a:t/>
            </a:r>
            <a:br>
              <a:rPr lang="de-DE" sz="1600" dirty="0"/>
            </a:br>
            <a:endParaRPr lang="de-DE" sz="4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201EB7C-7A97-4CC9-B47A-8E27A0F1A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8" y="576261"/>
            <a:ext cx="2822996" cy="12235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A8EE735-B7B5-48D2-86E7-B6B38BE5E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890"/>
          <a:stretch/>
        </p:blipFill>
        <p:spPr>
          <a:xfrm>
            <a:off x="9855037" y="387206"/>
            <a:ext cx="2940909" cy="160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16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76884" y="2303585"/>
            <a:ext cx="1271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latin typeface="Palatino Linotype" panose="02040502050505030304" pitchFamily="18" charset="0"/>
              </a:rPr>
              <a:t>Fakt ist …</a:t>
            </a:r>
            <a:endParaRPr lang="de-AT" dirty="0">
              <a:latin typeface="Palatino Linotype" panose="0204050205050503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97" y="2949916"/>
            <a:ext cx="7850575" cy="529726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37662" y="8409021"/>
            <a:ext cx="1229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Es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gibt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keinen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Gladiatorenfriedhof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,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es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handelt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sich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um die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lang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bekannte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NO-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Nekropole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.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Einzelne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Bestattungen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weisen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Verletzungen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auf,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Gadiatoren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sind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nicht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zwingend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anzunehmen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.</a:t>
            </a:r>
            <a:endParaRPr lang="en-GB" sz="2400" dirty="0">
              <a:solidFill>
                <a:srgbClr val="202122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91045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AT" dirty="0" smtClean="0"/>
          </a:p>
          <a:p>
            <a:pPr marL="0" indent="0" algn="ctr">
              <a:buNone/>
            </a:pPr>
            <a:endParaRPr lang="de-AT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E36CB0-39FC-48B3-9A40-A266FE3D6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6" t="11517" r="13876" b="15055"/>
          <a:stretch/>
        </p:blipFill>
        <p:spPr>
          <a:xfrm>
            <a:off x="11419395" y="126952"/>
            <a:ext cx="1233927" cy="126439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0" y="2491677"/>
            <a:ext cx="12784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AT" dirty="0" smtClean="0">
              <a:latin typeface="Palatino Linotype" panose="02040502050505030304" pitchFamily="18" charset="0"/>
            </a:endParaRPr>
          </a:p>
          <a:p>
            <a:pPr algn="ctr"/>
            <a:endParaRPr lang="de-AT" dirty="0"/>
          </a:p>
          <a:p>
            <a:pPr algn="ctr"/>
            <a:endParaRPr lang="de-AT" dirty="0"/>
          </a:p>
        </p:txBody>
      </p:sp>
      <p:sp>
        <p:nvSpPr>
          <p:cNvPr id="7" name="Textfeld 6"/>
          <p:cNvSpPr txBox="1"/>
          <p:nvPr/>
        </p:nvSpPr>
        <p:spPr>
          <a:xfrm>
            <a:off x="110393" y="2104815"/>
            <a:ext cx="12784014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latin typeface="Palatino Linotype" panose="02040502050505030304" pitchFamily="18" charset="0"/>
              </a:rPr>
              <a:t>Wie kommen solche Meldungen zustande?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de-AT" dirty="0">
              <a:latin typeface="Palatino Linotype" panose="0204050205050503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AT" sz="2400" dirty="0" smtClean="0">
                <a:latin typeface="Palatino Linotype" panose="02040502050505030304" pitchFamily="18" charset="0"/>
              </a:rPr>
              <a:t>„Notwendige“ Übertreibung, um finanzielle Mittel zu lukrieren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AT" sz="2400" dirty="0">
              <a:latin typeface="Palatino Linotype" panose="0204050205050503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AT" sz="2400" dirty="0" smtClean="0">
                <a:latin typeface="Palatino Linotype" panose="02040502050505030304" pitchFamily="18" charset="0"/>
              </a:rPr>
              <a:t>Kommunikationsdefizite zwischen Wissenschaft und Medien, „Übersetzungsschwierigkeiten</a:t>
            </a:r>
            <a:r>
              <a:rPr lang="de-AT" sz="2400" dirty="0" smtClean="0">
                <a:latin typeface="Palatino Linotype" panose="02040502050505030304" pitchFamily="18" charset="0"/>
              </a:rPr>
              <a:t>“, unsachgemäße Simplifizierung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AT" sz="2400" dirty="0">
              <a:latin typeface="Palatino Linotype" panose="0204050205050503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AT" sz="2400" dirty="0" smtClean="0">
                <a:latin typeface="Palatino Linotype" panose="02040502050505030304" pitchFamily="18" charset="0"/>
              </a:rPr>
              <a:t>Publikationss</a:t>
            </a:r>
            <a:r>
              <a:rPr lang="de-AT" sz="2400" dirty="0" smtClean="0">
                <a:latin typeface="Palatino Linotype" panose="02040502050505030304" pitchFamily="18" charset="0"/>
              </a:rPr>
              <a:t>ystem (Verlags-PR, </a:t>
            </a:r>
            <a:r>
              <a:rPr lang="de-AT" sz="2400" dirty="0" err="1" smtClean="0">
                <a:latin typeface="Palatino Linotype" panose="02040502050505030304" pitchFamily="18" charset="0"/>
              </a:rPr>
              <a:t>publish</a:t>
            </a:r>
            <a:r>
              <a:rPr lang="de-AT" sz="2400" dirty="0" smtClean="0">
                <a:latin typeface="Palatino Linotype" panose="02040502050505030304" pitchFamily="18" charset="0"/>
              </a:rPr>
              <a:t> </a:t>
            </a:r>
            <a:r>
              <a:rPr lang="de-AT" sz="2400" dirty="0" err="1" smtClean="0">
                <a:latin typeface="Palatino Linotype" panose="02040502050505030304" pitchFamily="18" charset="0"/>
              </a:rPr>
              <a:t>or</a:t>
            </a:r>
            <a:r>
              <a:rPr lang="de-AT" sz="2400" dirty="0" smtClean="0">
                <a:latin typeface="Palatino Linotype" panose="02040502050505030304" pitchFamily="18" charset="0"/>
              </a:rPr>
              <a:t> </a:t>
            </a:r>
            <a:r>
              <a:rPr lang="de-AT" sz="2400" dirty="0" err="1" smtClean="0">
                <a:latin typeface="Palatino Linotype" panose="02040502050505030304" pitchFamily="18" charset="0"/>
              </a:rPr>
              <a:t>perish</a:t>
            </a:r>
            <a:r>
              <a:rPr lang="de-AT" sz="2400" dirty="0" smtClean="0">
                <a:latin typeface="Palatino Linotype" panose="02040502050505030304" pitchFamily="18" charset="0"/>
              </a:rPr>
              <a:t>)</a:t>
            </a:r>
            <a:endParaRPr lang="de-AT" sz="2400" dirty="0" smtClean="0">
              <a:latin typeface="Palatino Linotype" panose="02040502050505030304" pitchFamily="18" charset="0"/>
            </a:endParaRPr>
          </a:p>
          <a:p>
            <a:endParaRPr lang="de-AT" sz="2400" dirty="0" smtClean="0">
              <a:latin typeface="Palatino Linotype" panose="0204050205050503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AT" sz="2400" dirty="0" smtClean="0">
                <a:latin typeface="Palatino Linotype" panose="02040502050505030304" pitchFamily="18" charset="0"/>
              </a:rPr>
              <a:t>Unwissenheit</a:t>
            </a:r>
          </a:p>
          <a:p>
            <a:endParaRPr lang="de-AT" sz="2400" dirty="0" smtClean="0">
              <a:latin typeface="Palatino Linotype" panose="0204050205050503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AT" sz="2400" dirty="0">
                <a:latin typeface="Palatino Linotype" panose="02040502050505030304" pitchFamily="18" charset="0"/>
              </a:rPr>
              <a:t>Sensationsgier / Wunsch nach </a:t>
            </a:r>
            <a:r>
              <a:rPr lang="de-AT" sz="2400" dirty="0" smtClean="0">
                <a:latin typeface="Palatino Linotype" panose="02040502050505030304" pitchFamily="18" charset="0"/>
              </a:rPr>
              <a:t>Berühmtheit / Eitelkeit</a:t>
            </a:r>
          </a:p>
          <a:p>
            <a:endParaRPr lang="de-AT" sz="2400" dirty="0" smtClean="0">
              <a:latin typeface="Palatino Linotype" panose="0204050205050503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AT" sz="2400" dirty="0" smtClean="0">
                <a:latin typeface="Palatino Linotype" panose="02040502050505030304" pitchFamily="18" charset="0"/>
              </a:rPr>
              <a:t>Karrierestreben</a:t>
            </a:r>
          </a:p>
          <a:p>
            <a:endParaRPr lang="de-AT" sz="2400" dirty="0" smtClean="0">
              <a:latin typeface="Palatino Linotype" panose="0204050205050503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AT" sz="2400" dirty="0" smtClean="0">
                <a:latin typeface="Palatino Linotype" panose="02040502050505030304" pitchFamily="18" charset="0"/>
              </a:rPr>
              <a:t>Bestätigung der eigenen Hypothesen durch Schaffung von Tatsachen</a:t>
            </a:r>
          </a:p>
          <a:p>
            <a:pPr algn="ctr"/>
            <a:endParaRPr lang="de-AT" dirty="0">
              <a:latin typeface="Palatino Linotype" panose="02040502050505030304" pitchFamily="18" charset="0"/>
            </a:endParaRPr>
          </a:p>
          <a:p>
            <a:pPr algn="ctr"/>
            <a:endParaRPr lang="de-AT" dirty="0" smtClean="0">
              <a:latin typeface="Palatino Linotype" panose="02040502050505030304" pitchFamily="18" charset="0"/>
            </a:endParaRPr>
          </a:p>
          <a:p>
            <a:pPr algn="ctr"/>
            <a:endParaRPr lang="de-AT" dirty="0">
              <a:latin typeface="Palatino Linotype" panose="02040502050505030304" pitchFamily="18" charset="0"/>
            </a:endParaRPr>
          </a:p>
          <a:p>
            <a:pPr algn="ctr"/>
            <a:endParaRPr lang="de-AT" dirty="0"/>
          </a:p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189455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Inhaltsplatzhalter 4"/>
          <p:cNvSpPr txBox="1">
            <a:spLocks noGrp="1"/>
          </p:cNvSpPr>
          <p:nvPr>
            <p:ph idx="1"/>
          </p:nvPr>
        </p:nvSpPr>
        <p:spPr>
          <a:xfrm>
            <a:off x="876179" y="1858596"/>
            <a:ext cx="11217275" cy="9941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de-AT" sz="3600" dirty="0" smtClean="0">
                <a:latin typeface="Palatino Linotype" panose="02040502050505030304" pitchFamily="18" charset="0"/>
              </a:rPr>
              <a:t>Warum ist die Archäologie von </a:t>
            </a:r>
            <a:r>
              <a:rPr lang="de-AT" sz="3600" dirty="0" err="1" smtClean="0">
                <a:latin typeface="Palatino Linotype" panose="02040502050505030304" pitchFamily="18" charset="0"/>
              </a:rPr>
              <a:t>Fake</a:t>
            </a:r>
            <a:r>
              <a:rPr lang="de-AT" sz="3600" dirty="0" smtClean="0">
                <a:latin typeface="Palatino Linotype" panose="02040502050505030304" pitchFamily="18" charset="0"/>
              </a:rPr>
              <a:t> News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de-AT" sz="3600" dirty="0" smtClean="0">
                <a:latin typeface="Palatino Linotype" panose="02040502050505030304" pitchFamily="18" charset="0"/>
              </a:rPr>
              <a:t>besonders häufig betroffen?</a:t>
            </a:r>
            <a:endParaRPr lang="de-AT" sz="3600" dirty="0">
              <a:latin typeface="Palatino Linotype" panose="0204050205050503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AT" dirty="0" smtClean="0"/>
              <a:t>Die Archäologie produziert permanent neue Entdeckungen</a:t>
            </a:r>
            <a:endParaRPr lang="de-AT" dirty="0" smtClean="0">
              <a:latin typeface="Palatino Linotype" panose="0204050205050503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AT" dirty="0"/>
              <a:t>Im Verborgenen liegt eine große Faszination </a:t>
            </a:r>
            <a:endParaRPr lang="de-AT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AT" dirty="0" smtClean="0"/>
              <a:t>Das öffentliche Interesse ist extrem hoch</a:t>
            </a:r>
            <a:endParaRPr lang="de-AT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AT" dirty="0" smtClean="0"/>
              <a:t>Die Archäologie ist eine Bilderwissenschaft und dadurch insbesondere heutzutage leicht vermittelbar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AT" dirty="0" smtClean="0"/>
              <a:t>Die Ergebnisse sind immer fragmentarisch und lassen Raum für Spekulation</a:t>
            </a:r>
            <a:endParaRPr lang="de-AT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AT" dirty="0" smtClean="0"/>
              <a:t>Archäologie ist teuer, Geldgeber fordern (herzeigbare) Ergebnisse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AT" dirty="0" smtClean="0"/>
              <a:t>Hidden Agenda hinter der Archäologie </a:t>
            </a:r>
            <a:endParaRPr lang="de-AT" dirty="0" smtClean="0">
              <a:latin typeface="Palatino Linotype" panose="0204050205050503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AT" dirty="0" smtClean="0">
                <a:latin typeface="Palatino Linotype" panose="02040502050505030304" pitchFamily="18" charset="0"/>
              </a:rPr>
              <a:t>Fehlende Reproduzierbarkeit</a:t>
            </a:r>
            <a:endParaRPr lang="de-AT" dirty="0">
              <a:latin typeface="Palatino Linotype" panose="02040502050505030304" pitchFamily="18" charset="0"/>
            </a:endParaRPr>
          </a:p>
          <a:p>
            <a:pPr algn="ctr"/>
            <a:endParaRPr lang="de-AT" dirty="0" smtClean="0">
              <a:latin typeface="Palatino Linotype" panose="02040502050505030304" pitchFamily="18" charset="0"/>
            </a:endParaRPr>
          </a:p>
          <a:p>
            <a:pPr algn="ctr"/>
            <a:endParaRPr lang="de-AT" dirty="0">
              <a:latin typeface="Palatino Linotype" panose="02040502050505030304" pitchFamily="18" charset="0"/>
            </a:endParaRPr>
          </a:p>
          <a:p>
            <a:pPr algn="ctr"/>
            <a:endParaRPr lang="de-AT" dirty="0"/>
          </a:p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66958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AT" sz="3600" dirty="0" smtClean="0"/>
              <a:t>Welche gesellschaftliche Relevanz hat Archäologie bzw. könnte es uns eigentlich nicht egal sein, was Archäologen von sich </a:t>
            </a:r>
            <a:r>
              <a:rPr lang="de-AT" sz="3600" dirty="0" smtClean="0"/>
              <a:t>geben und wie die Archäologie rezipiert wird?</a:t>
            </a:r>
            <a:endParaRPr lang="de-AT" sz="3600" dirty="0"/>
          </a:p>
          <a:p>
            <a:pPr marL="0" indent="0" algn="ctr">
              <a:buNone/>
            </a:pPr>
            <a:endParaRPr lang="de-AT" sz="3600" dirty="0" smtClean="0"/>
          </a:p>
          <a:p>
            <a:pPr marL="0" indent="0" algn="ctr">
              <a:buNone/>
            </a:pPr>
            <a:r>
              <a:rPr lang="de-AT" sz="3600" dirty="0" smtClean="0"/>
              <a:t>Unterschätzen </a:t>
            </a:r>
            <a:r>
              <a:rPr lang="de-AT" sz="3600" dirty="0" smtClean="0"/>
              <a:t>Sie die Wirkung der Archäologie als Referenz für Menschenbild und Weltbild nicht!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308668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AT" dirty="0" smtClean="0"/>
          </a:p>
          <a:p>
            <a:pPr marL="0" indent="0" algn="ctr">
              <a:buNone/>
            </a:pPr>
            <a:r>
              <a:rPr lang="de-AT" dirty="0" smtClean="0"/>
              <a:t>„</a:t>
            </a:r>
            <a:r>
              <a:rPr lang="de-AT" dirty="0" err="1" smtClean="0"/>
              <a:t>Schwurbler</a:t>
            </a:r>
            <a:r>
              <a:rPr lang="de-AT" dirty="0" smtClean="0"/>
              <a:t>, Spinner, Esoteriker, Anthroposophen“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E36CB0-39FC-48B3-9A40-A266FE3D6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6" t="11517" r="13876" b="15055"/>
          <a:stretch/>
        </p:blipFill>
        <p:spPr>
          <a:xfrm>
            <a:off x="11419395" y="126952"/>
            <a:ext cx="1233927" cy="126439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" y="2039815"/>
            <a:ext cx="130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latin typeface="Palatino Linotype" panose="02040502050505030304" pitchFamily="18" charset="0"/>
              </a:rPr>
              <a:t>Rezipienten der Archäologie: Die Fantasten</a:t>
            </a:r>
            <a:endParaRPr lang="de-AT" dirty="0" smtClean="0">
              <a:latin typeface="Palatino Linotype" panose="020405020505050303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34" y="4165298"/>
            <a:ext cx="3480776" cy="240976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9" y="6931048"/>
            <a:ext cx="3460271" cy="224634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62" y="4165298"/>
            <a:ext cx="3497568" cy="236876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63" y="6899222"/>
            <a:ext cx="3497568" cy="233285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082" y="4157362"/>
            <a:ext cx="3581492" cy="242646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082" y="6862491"/>
            <a:ext cx="3581492" cy="2386364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490416" y="9177388"/>
            <a:ext cx="1229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					</a:t>
            </a:r>
            <a:endParaRPr lang="en-GB" sz="2800" dirty="0">
              <a:solidFill>
                <a:srgbClr val="202122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498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AT" dirty="0" smtClean="0"/>
          </a:p>
          <a:p>
            <a:pPr marL="0" indent="0" algn="ctr">
              <a:buNone/>
            </a:pPr>
            <a:endParaRPr lang="de-AT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E36CB0-39FC-48B3-9A40-A266FE3D6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6" t="11517" r="13876" b="15055"/>
          <a:stretch/>
        </p:blipFill>
        <p:spPr>
          <a:xfrm>
            <a:off x="11419395" y="126952"/>
            <a:ext cx="1233927" cy="126439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8" y="2172178"/>
            <a:ext cx="4727454" cy="354559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8" y="5929654"/>
            <a:ext cx="4727454" cy="354559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0" y="1313962"/>
            <a:ext cx="130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latin typeface="Palatino Linotype" panose="02040502050505030304" pitchFamily="18" charset="0"/>
              </a:rPr>
              <a:t>Wissende gegen </a:t>
            </a:r>
            <a:r>
              <a:rPr lang="de-AT" dirty="0" err="1" smtClean="0">
                <a:latin typeface="Palatino Linotype" panose="02040502050505030304" pitchFamily="18" charset="0"/>
              </a:rPr>
              <a:t>Systemwissenschafter</a:t>
            </a:r>
            <a:endParaRPr lang="de-AT" dirty="0">
              <a:latin typeface="Palatino Linotype" panose="02040502050505030304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954" y="1846202"/>
            <a:ext cx="6428368" cy="831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124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74" y="6096166"/>
            <a:ext cx="4603039" cy="345228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8" y="2179371"/>
            <a:ext cx="5511967" cy="73690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0" y="1313962"/>
            <a:ext cx="130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latin typeface="Palatino Linotype" panose="02040502050505030304" pitchFamily="18" charset="0"/>
              </a:rPr>
              <a:t>Das Grab der Hl. Maria versus ihre Himmelfahrt</a:t>
            </a:r>
            <a:endParaRPr lang="de-AT" dirty="0">
              <a:latin typeface="Palatino Linotype" panose="02040502050505030304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15" y="2300735"/>
            <a:ext cx="4608091" cy="34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851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Inhaltsplatzhalter 4"/>
          <p:cNvSpPr txBox="1">
            <a:spLocks noGrp="1"/>
          </p:cNvSpPr>
          <p:nvPr>
            <p:ph idx="1"/>
          </p:nvPr>
        </p:nvSpPr>
        <p:spPr>
          <a:xfrm>
            <a:off x="876179" y="1858596"/>
            <a:ext cx="11217275" cy="8674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endParaRPr lang="de-AT" sz="3600" dirty="0" smtClean="0"/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endParaRPr lang="de-AT" sz="3600" dirty="0" smtClean="0"/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de-AT" sz="3600" dirty="0" smtClean="0"/>
              <a:t>Archäologie </a:t>
            </a:r>
            <a:r>
              <a:rPr lang="de-AT" sz="3600" dirty="0"/>
              <a:t>als Vehikel zur Konstituierung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de-AT" sz="3600" dirty="0"/>
              <a:t>eines </a:t>
            </a:r>
            <a:r>
              <a:rPr lang="de-AT" sz="3600" dirty="0" smtClean="0"/>
              <a:t>spirituell-übersinnlichen Menschenbildes</a:t>
            </a:r>
            <a:endParaRPr lang="de-AT" sz="3600" dirty="0"/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endParaRPr lang="de-AT" sz="3600" dirty="0"/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endParaRPr lang="de-AT" sz="3600" dirty="0" smtClean="0"/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de-AT" sz="3600" dirty="0" smtClean="0"/>
              <a:t>Welterklärungsmodelle basieren gerne auf archäologischen Entdeckungen/Rätseln</a:t>
            </a:r>
          </a:p>
          <a:p>
            <a:pPr marL="0" indent="0" algn="ctr">
              <a:buNone/>
            </a:pPr>
            <a:endParaRPr lang="de-AT" sz="3600" dirty="0"/>
          </a:p>
          <a:p>
            <a:pPr marL="0" indent="0" algn="ctr">
              <a:buNone/>
            </a:pPr>
            <a:endParaRPr lang="de-AT" dirty="0" smtClean="0">
              <a:latin typeface="Palatino Linotype" panose="02040502050505030304" pitchFamily="18" charset="0"/>
            </a:endParaRPr>
          </a:p>
          <a:p>
            <a:pPr algn="ctr"/>
            <a:endParaRPr lang="de-AT" dirty="0">
              <a:latin typeface="Palatino Linotype" panose="02040502050505030304" pitchFamily="18" charset="0"/>
            </a:endParaRPr>
          </a:p>
          <a:p>
            <a:pPr algn="ctr"/>
            <a:endParaRPr lang="de-AT" dirty="0"/>
          </a:p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0631867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AT" dirty="0" smtClean="0"/>
          </a:p>
          <a:p>
            <a:pPr marL="0" indent="0" algn="ctr">
              <a:buNone/>
            </a:pPr>
            <a:endParaRPr lang="de-AT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E36CB0-39FC-48B3-9A40-A266FE3D6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6" t="11517" r="13876" b="15055"/>
          <a:stretch/>
        </p:blipFill>
        <p:spPr>
          <a:xfrm>
            <a:off x="11419395" y="126952"/>
            <a:ext cx="1233927" cy="126439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49" y="2353830"/>
            <a:ext cx="6058425" cy="377984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7" y="6667655"/>
            <a:ext cx="8283658" cy="261388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7" y="3446293"/>
            <a:ext cx="5465588" cy="165709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074" y="6903035"/>
            <a:ext cx="3810000" cy="214312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0" y="1313962"/>
            <a:ext cx="130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latin typeface="Palatino Linotype" panose="02040502050505030304" pitchFamily="18" charset="0"/>
              </a:rPr>
              <a:t>Rezipienten der Archäologie: Die Ideologen </a:t>
            </a:r>
            <a:endParaRPr lang="de-AT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0112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AT" dirty="0" smtClean="0"/>
          </a:p>
          <a:p>
            <a:pPr marL="0" indent="0" algn="ctr">
              <a:buNone/>
            </a:pPr>
            <a:endParaRPr lang="de-AT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E36CB0-39FC-48B3-9A40-A266FE3D6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6" t="11517" r="13876" b="15055"/>
          <a:stretch/>
        </p:blipFill>
        <p:spPr>
          <a:xfrm>
            <a:off x="11419395" y="126952"/>
            <a:ext cx="1233927" cy="126439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349254" y="2678003"/>
            <a:ext cx="10761784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latin typeface="Palatino Linotype" panose="02040502050505030304" pitchFamily="18" charset="0"/>
              </a:rPr>
              <a:t>Archäologie als Vehikel zur Konstituierung </a:t>
            </a:r>
          </a:p>
          <a:p>
            <a:pPr algn="ctr"/>
            <a:r>
              <a:rPr lang="de-AT" dirty="0" smtClean="0">
                <a:latin typeface="Palatino Linotype" panose="02040502050505030304" pitchFamily="18" charset="0"/>
              </a:rPr>
              <a:t>eines Weltbildes</a:t>
            </a:r>
          </a:p>
          <a:p>
            <a:endParaRPr lang="de-AT" sz="2800" dirty="0">
              <a:latin typeface="Palatino Linotype" panose="02040502050505030304" pitchFamily="18" charset="0"/>
            </a:endParaRPr>
          </a:p>
          <a:p>
            <a:r>
              <a:rPr lang="de-AT" sz="2800" dirty="0" smtClean="0">
                <a:latin typeface="Palatino Linotype" panose="02040502050505030304" pitchFamily="18" charset="0"/>
              </a:rPr>
              <a:t>Die Verifizierung der Bibel als historische Quelle führt in letzter Konsequenz zur Ablehnung des säkularen Weltbilds und zur Leugnung der Evolution.</a:t>
            </a:r>
          </a:p>
          <a:p>
            <a:endParaRPr lang="de-AT" sz="2800" dirty="0">
              <a:latin typeface="Palatino Linotype" panose="02040502050505030304" pitchFamily="18" charset="0"/>
            </a:endParaRPr>
          </a:p>
          <a:p>
            <a:r>
              <a:rPr lang="de-AT" sz="2800" dirty="0" smtClean="0">
                <a:latin typeface="Palatino Linotype" panose="02040502050505030304" pitchFamily="18" charset="0"/>
              </a:rPr>
              <a:t>Massive Forschungsförderung durch evangelikale Gruppen führt zur de facto Deutungshoheit über die Geschichte Heiligen Land</a:t>
            </a:r>
          </a:p>
          <a:p>
            <a:endParaRPr lang="de-AT" sz="2800" dirty="0">
              <a:latin typeface="Palatino Linotype" panose="02040502050505030304" pitchFamily="18" charset="0"/>
            </a:endParaRPr>
          </a:p>
          <a:p>
            <a:r>
              <a:rPr lang="de-AT" sz="2800" dirty="0" smtClean="0">
                <a:latin typeface="Palatino Linotype" panose="02040502050505030304" pitchFamily="18" charset="0"/>
              </a:rPr>
              <a:t>Ein theozentrisches Weltbild hat jedoch gravierende Folgen für </a:t>
            </a:r>
            <a:r>
              <a:rPr lang="de-AT" sz="2800" smtClean="0">
                <a:latin typeface="Palatino Linotype" panose="02040502050505030304" pitchFamily="18" charset="0"/>
              </a:rPr>
              <a:t>moderne Gesellschaften</a:t>
            </a:r>
            <a:endParaRPr lang="de-AT" sz="2800" dirty="0" smtClean="0">
              <a:latin typeface="Palatino Linotype" panose="02040502050505030304" pitchFamily="18" charset="0"/>
            </a:endParaRPr>
          </a:p>
          <a:p>
            <a:endParaRPr lang="de-AT" sz="2800" dirty="0">
              <a:latin typeface="Palatino Linotype" panose="02040502050505030304" pitchFamily="18" charset="0"/>
            </a:endParaRPr>
          </a:p>
          <a:p>
            <a:r>
              <a:rPr lang="de-AT" sz="2800" dirty="0" smtClean="0">
                <a:latin typeface="Palatino Linotype" panose="02040502050505030304" pitchFamily="18" charset="0"/>
              </a:rPr>
              <a:t>Parallel dazu findet eine Politisierung der Archäologie statt</a:t>
            </a:r>
            <a:endParaRPr lang="de-AT" sz="2800" dirty="0" smtClean="0">
              <a:latin typeface="Palatino Linotype" panose="02040502050505030304" pitchFamily="18" charset="0"/>
            </a:endParaRPr>
          </a:p>
          <a:p>
            <a:endParaRPr lang="de-AT" sz="2800" dirty="0">
              <a:latin typeface="Palatino Linotype" panose="02040502050505030304" pitchFamily="18" charset="0"/>
            </a:endParaRPr>
          </a:p>
          <a:p>
            <a:endParaRPr lang="de-AT" sz="28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98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E36CB0-39FC-48B3-9A40-A266FE3D6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6" t="11517" r="13876" b="15055"/>
          <a:stretch/>
        </p:blipFill>
        <p:spPr>
          <a:xfrm>
            <a:off x="11419395" y="126952"/>
            <a:ext cx="1233927" cy="126439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051" y="1802750"/>
            <a:ext cx="9693344" cy="4022977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1" y="5827046"/>
            <a:ext cx="5730630" cy="358164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246" y="5825727"/>
            <a:ext cx="5408246" cy="358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725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AT" dirty="0" smtClean="0"/>
          </a:p>
          <a:p>
            <a:pPr marL="0" indent="0" algn="ctr">
              <a:buNone/>
            </a:pPr>
            <a:endParaRPr lang="de-AT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E36CB0-39FC-48B3-9A40-A266FE3D6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6" t="11517" r="13876" b="15055"/>
          <a:stretch/>
        </p:blipFill>
        <p:spPr>
          <a:xfrm>
            <a:off x="11419395" y="126952"/>
            <a:ext cx="1233927" cy="126439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44091" y="2229501"/>
            <a:ext cx="12336799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b="1" dirty="0" smtClean="0"/>
          </a:p>
          <a:p>
            <a:endParaRPr lang="de-DE" sz="2800" dirty="0" smtClean="0">
              <a:latin typeface="Palatino Linotype" panose="02040502050505030304" pitchFamily="18" charset="0"/>
            </a:endParaRPr>
          </a:p>
          <a:p>
            <a:r>
              <a:rPr lang="de-DE" sz="2800" dirty="0" smtClean="0">
                <a:latin typeface="Palatino Linotype" panose="02040502050505030304" pitchFamily="18" charset="0"/>
              </a:rPr>
              <a:t>Ausgrabungen folgen geostrategischen Überlegungen und werden als Legitimationsargument eingesetzt, Beispiel Israel</a:t>
            </a:r>
          </a:p>
          <a:p>
            <a:endParaRPr lang="de-DE" sz="2800" dirty="0" smtClean="0">
              <a:latin typeface="Palatino Linotype" panose="02040502050505030304" pitchFamily="18" charset="0"/>
            </a:endParaRPr>
          </a:p>
          <a:p>
            <a:r>
              <a:rPr lang="de-DE" sz="2800" dirty="0" smtClean="0">
                <a:latin typeface="Palatino Linotype" panose="02040502050505030304" pitchFamily="18" charset="0"/>
              </a:rPr>
              <a:t>Konstruktion von Nationen aus Antike und Mittelalter, Beispiel Balkan</a:t>
            </a:r>
          </a:p>
          <a:p>
            <a:endParaRPr lang="de-DE" sz="2800" dirty="0" smtClean="0">
              <a:latin typeface="Palatino Linotype" panose="02040502050505030304" pitchFamily="18" charset="0"/>
            </a:endParaRPr>
          </a:p>
          <a:p>
            <a:r>
              <a:rPr lang="de-DE" sz="2800" dirty="0" smtClean="0">
                <a:latin typeface="Palatino Linotype" panose="02040502050505030304" pitchFamily="18" charset="0"/>
              </a:rPr>
              <a:t>Nationalisierung von Forschung, Lenkung der Forschungsfragen, Beispiel Ungarn</a:t>
            </a:r>
          </a:p>
          <a:p>
            <a:endParaRPr lang="de-DE" sz="2800" dirty="0">
              <a:latin typeface="Palatino Linotype" panose="02040502050505030304" pitchFamily="18" charset="0"/>
            </a:endParaRPr>
          </a:p>
          <a:p>
            <a:r>
              <a:rPr lang="de-DE" sz="2800" dirty="0" smtClean="0">
                <a:latin typeface="Palatino Linotype" panose="02040502050505030304" pitchFamily="18" charset="0"/>
              </a:rPr>
              <a:t>Nationale Monopolisierung von Analyseverfahren, Beispiel</a:t>
            </a:r>
            <a:r>
              <a:rPr lang="de-DE" sz="2800" dirty="0" smtClean="0">
                <a:latin typeface="Palatino Linotype" panose="02040502050505030304" pitchFamily="18" charset="0"/>
              </a:rPr>
              <a:t> DNA</a:t>
            </a:r>
          </a:p>
          <a:p>
            <a:endParaRPr lang="de-DE" sz="2800" dirty="0">
              <a:latin typeface="Palatino Linotype" panose="02040502050505030304" pitchFamily="18" charset="0"/>
            </a:endParaRPr>
          </a:p>
          <a:p>
            <a:r>
              <a:rPr lang="de-DE" sz="2800" dirty="0" smtClean="0">
                <a:latin typeface="Palatino Linotype" panose="02040502050505030304" pitchFamily="18" charset="0"/>
              </a:rPr>
              <a:t>Kulturerbe und nationale Identität, Beispiel Ephesos</a:t>
            </a:r>
          </a:p>
          <a:p>
            <a:endParaRPr lang="de-DE" sz="2800" dirty="0" smtClean="0">
              <a:latin typeface="Palatino Linotype" panose="02040502050505030304" pitchFamily="18" charset="0"/>
            </a:endParaRPr>
          </a:p>
          <a:p>
            <a:endParaRPr lang="de-DE" b="1" dirty="0" smtClean="0"/>
          </a:p>
          <a:p>
            <a:endParaRPr lang="de-DE" b="1" dirty="0" smtClean="0"/>
          </a:p>
        </p:txBody>
      </p:sp>
      <p:sp>
        <p:nvSpPr>
          <p:cNvPr id="7" name="Textfeld 6"/>
          <p:cNvSpPr txBox="1"/>
          <p:nvPr/>
        </p:nvSpPr>
        <p:spPr>
          <a:xfrm>
            <a:off x="-25400" y="1802172"/>
            <a:ext cx="130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latin typeface="Palatino Linotype" panose="02040502050505030304" pitchFamily="18" charset="0"/>
              </a:rPr>
              <a:t>Rezipienten der Archäologie: Die Politik</a:t>
            </a:r>
            <a:endParaRPr lang="de-AT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9337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Picture 2" descr="Artem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9922" y="3378437"/>
            <a:ext cx="3622067" cy="5578723"/>
          </a:xfrm>
          <a:prstGeom prst="rect">
            <a:avLst/>
          </a:prstGeom>
          <a:noFill/>
        </p:spPr>
      </p:pic>
      <p:pic>
        <p:nvPicPr>
          <p:cNvPr id="6" name="Picture 9" descr="C:\Users\Martin Büro\EPHESOS\Ephesos Nekropolen\Ephesos Nekropole Hafenkanal\Kampagne 2008\Berichte\Bilder Grabungsleitung\Grab 1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92601" y="4239776"/>
            <a:ext cx="5489445" cy="396459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10" y="3477353"/>
            <a:ext cx="4384515" cy="549249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 rot="10800000" flipV="1">
            <a:off x="-25400" y="9168824"/>
            <a:ext cx="1298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800" dirty="0" err="1" smtClean="0">
                <a:latin typeface="Palatino Linotype" panose="02040502050505030304" pitchFamily="18" charset="0"/>
              </a:rPr>
              <a:t>Retraumatisiert</a:t>
            </a:r>
            <a:r>
              <a:rPr lang="de-AT" sz="2800" dirty="0" smtClean="0">
                <a:latin typeface="Palatino Linotype" panose="02040502050505030304" pitchFamily="18" charset="0"/>
              </a:rPr>
              <a:t>, getriggert, Gefühle verletzt?</a:t>
            </a:r>
            <a:endParaRPr lang="de-AT" sz="2800" dirty="0">
              <a:latin typeface="Palatino Linotype" panose="0204050205050503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-25400" y="1802172"/>
            <a:ext cx="130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latin typeface="Palatino Linotype" panose="02040502050505030304" pitchFamily="18" charset="0"/>
              </a:rPr>
              <a:t>Neue Herausforderungen</a:t>
            </a:r>
            <a:endParaRPr lang="de-AT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7117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76884" y="2303585"/>
            <a:ext cx="1271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latin typeface="Palatino Linotype" panose="02040502050505030304" pitchFamily="18" charset="0"/>
              </a:rPr>
              <a:t>Fakt ist …</a:t>
            </a:r>
            <a:endParaRPr lang="de-AT" dirty="0">
              <a:latin typeface="Palatino Linotype" panose="0204050205050503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76884" y="4167555"/>
            <a:ext cx="1138080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de-AT" sz="2800" dirty="0" smtClean="0">
                <a:latin typeface="Palatino Linotype" panose="02040502050505030304" pitchFamily="18" charset="0"/>
              </a:rPr>
              <a:t>Die </a:t>
            </a:r>
            <a:r>
              <a:rPr lang="de-AT" sz="2800" dirty="0" err="1" smtClean="0">
                <a:latin typeface="Palatino Linotype" panose="02040502050505030304" pitchFamily="18" charset="0"/>
              </a:rPr>
              <a:t>Menschheitsgeschiche</a:t>
            </a:r>
            <a:r>
              <a:rPr lang="de-AT" sz="2800" dirty="0" smtClean="0">
                <a:latin typeface="Palatino Linotype" panose="02040502050505030304" pitchFamily="18" charset="0"/>
              </a:rPr>
              <a:t> ist voller Brutalität, Sexualität </a:t>
            </a:r>
          </a:p>
          <a:p>
            <a:pPr algn="just"/>
            <a:r>
              <a:rPr lang="de-AT" sz="2800" dirty="0" smtClean="0">
                <a:latin typeface="Palatino Linotype" panose="02040502050505030304" pitchFamily="18" charset="0"/>
              </a:rPr>
              <a:t>und der Tod ein Teil des Lebens</a:t>
            </a:r>
          </a:p>
          <a:p>
            <a:pPr algn="just"/>
            <a:endParaRPr lang="de-AT" sz="2800" dirty="0">
              <a:latin typeface="Palatino Linotype" panose="02040502050505030304" pitchFamily="18" charset="0"/>
            </a:endParaRPr>
          </a:p>
          <a:p>
            <a:pPr algn="just"/>
            <a:r>
              <a:rPr lang="de-AT" sz="2800" dirty="0" smtClean="0">
                <a:latin typeface="Palatino Linotype" panose="02040502050505030304" pitchFamily="18" charset="0"/>
              </a:rPr>
              <a:t>Alles andere sind </a:t>
            </a:r>
            <a:r>
              <a:rPr lang="de-AT" sz="2800" dirty="0" err="1" smtClean="0">
                <a:latin typeface="Palatino Linotype" panose="02040502050505030304" pitchFamily="18" charset="0"/>
              </a:rPr>
              <a:t>Fake</a:t>
            </a:r>
            <a:r>
              <a:rPr lang="de-AT" sz="2800" dirty="0" smtClean="0">
                <a:latin typeface="Palatino Linotype" panose="02040502050505030304" pitchFamily="18" charset="0"/>
              </a:rPr>
              <a:t> News</a:t>
            </a:r>
          </a:p>
          <a:p>
            <a:pPr algn="just"/>
            <a:endParaRPr lang="de-AT" sz="2800" dirty="0">
              <a:latin typeface="Palatino Linotype" panose="02040502050505030304" pitchFamily="18" charset="0"/>
            </a:endParaRPr>
          </a:p>
          <a:p>
            <a:pPr algn="just"/>
            <a:r>
              <a:rPr lang="de-AT" sz="2800" dirty="0" smtClean="0">
                <a:latin typeface="Palatino Linotype" panose="02040502050505030304" pitchFamily="18" charset="0"/>
              </a:rPr>
              <a:t>Die Wahrheit muss dem Menschen auch weiterhin zugemutet werden!</a:t>
            </a:r>
            <a:endParaRPr lang="de-AT" sz="28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25926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AT" dirty="0" smtClean="0"/>
          </a:p>
          <a:p>
            <a:pPr marL="0" indent="0" algn="ctr">
              <a:buNone/>
            </a:pPr>
            <a:endParaRPr lang="de-AT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E36CB0-39FC-48B3-9A40-A266FE3D6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6" t="11517" r="13876" b="15055"/>
          <a:stretch/>
        </p:blipFill>
        <p:spPr>
          <a:xfrm>
            <a:off x="11419395" y="126952"/>
            <a:ext cx="1233927" cy="126439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148" y="1504672"/>
            <a:ext cx="6482503" cy="319505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185" y="5172852"/>
            <a:ext cx="5857875" cy="41148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04" y="5172852"/>
            <a:ext cx="564866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91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AT" dirty="0" smtClean="0"/>
          </a:p>
          <a:p>
            <a:pPr marL="0" indent="0" algn="ctr">
              <a:buNone/>
            </a:pPr>
            <a:endParaRPr lang="de-AT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E36CB0-39FC-48B3-9A40-A266FE3D6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6" t="11517" r="13876" b="15055"/>
          <a:stretch/>
        </p:blipFill>
        <p:spPr>
          <a:xfrm>
            <a:off x="11419395" y="126952"/>
            <a:ext cx="1233927" cy="126439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0" y="2491677"/>
            <a:ext cx="127840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latin typeface="Palatino Linotype" panose="02040502050505030304" pitchFamily="18" charset="0"/>
              </a:rPr>
              <a:t>Was mögen die Beweggründe für </a:t>
            </a:r>
            <a:r>
              <a:rPr lang="de-AT" dirty="0" err="1" smtClean="0">
                <a:latin typeface="Palatino Linotype" panose="02040502050505030304" pitchFamily="18" charset="0"/>
              </a:rPr>
              <a:t>Mellaarts</a:t>
            </a:r>
            <a:r>
              <a:rPr lang="de-AT" dirty="0" smtClean="0"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de-AT" dirty="0" smtClean="0">
                <a:latin typeface="Palatino Linotype" panose="02040502050505030304" pitchFamily="18" charset="0"/>
              </a:rPr>
              <a:t>Fälschungen und </a:t>
            </a:r>
            <a:r>
              <a:rPr lang="de-AT" dirty="0" err="1" smtClean="0">
                <a:latin typeface="Palatino Linotype" panose="02040502050505030304" pitchFamily="18" charset="0"/>
              </a:rPr>
              <a:t>Fake</a:t>
            </a:r>
            <a:r>
              <a:rPr lang="de-AT" dirty="0" smtClean="0">
                <a:latin typeface="Palatino Linotype" panose="02040502050505030304" pitchFamily="18" charset="0"/>
              </a:rPr>
              <a:t> News gewesen sein?</a:t>
            </a:r>
          </a:p>
          <a:p>
            <a:pPr algn="ctr"/>
            <a:endParaRPr lang="de-AT" dirty="0">
              <a:latin typeface="Palatino Linotype" panose="02040502050505030304" pitchFamily="18" charset="0"/>
            </a:endParaRPr>
          </a:p>
          <a:p>
            <a:pPr algn="ctr"/>
            <a:r>
              <a:rPr lang="de-AT" dirty="0" smtClean="0">
                <a:latin typeface="Palatino Linotype" panose="02040502050505030304" pitchFamily="18" charset="0"/>
              </a:rPr>
              <a:t>Warum werden von Seiten der Wissenschaft immer wieder </a:t>
            </a:r>
            <a:r>
              <a:rPr lang="de-AT" dirty="0" err="1" smtClean="0">
                <a:latin typeface="Palatino Linotype" panose="02040502050505030304" pitchFamily="18" charset="0"/>
              </a:rPr>
              <a:t>Fake</a:t>
            </a:r>
            <a:r>
              <a:rPr lang="de-AT" dirty="0" smtClean="0">
                <a:latin typeface="Palatino Linotype" panose="02040502050505030304" pitchFamily="18" charset="0"/>
              </a:rPr>
              <a:t> News in Umlauf gebracht?</a:t>
            </a:r>
          </a:p>
          <a:p>
            <a:pPr algn="ctr"/>
            <a:endParaRPr lang="de-AT" dirty="0">
              <a:latin typeface="Palatino Linotype" panose="02040502050505030304" pitchFamily="18" charset="0"/>
            </a:endParaRPr>
          </a:p>
          <a:p>
            <a:pPr algn="ctr"/>
            <a:r>
              <a:rPr lang="de-AT" dirty="0" smtClean="0">
                <a:latin typeface="Palatino Linotype" panose="02040502050505030304" pitchFamily="18" charset="0"/>
              </a:rPr>
              <a:t>Was läuft hier falsch?</a:t>
            </a:r>
          </a:p>
          <a:p>
            <a:pPr algn="ctr"/>
            <a:endParaRPr lang="de-AT" dirty="0"/>
          </a:p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21985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E36CB0-39FC-48B3-9A40-A266FE3D6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6" t="11517" r="13876" b="15055"/>
          <a:stretch/>
        </p:blipFill>
        <p:spPr>
          <a:xfrm>
            <a:off x="11419395" y="126952"/>
            <a:ext cx="1233927" cy="126439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76884" y="2303585"/>
            <a:ext cx="1271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latin typeface="Palatino Linotype" panose="02040502050505030304" pitchFamily="18" charset="0"/>
              </a:rPr>
              <a:t>Die Agora von </a:t>
            </a:r>
            <a:r>
              <a:rPr lang="de-AT" dirty="0" err="1" smtClean="0">
                <a:latin typeface="Palatino Linotype" panose="02040502050505030304" pitchFamily="18" charset="0"/>
              </a:rPr>
              <a:t>Selinunt</a:t>
            </a:r>
            <a:endParaRPr lang="de-AT" dirty="0">
              <a:latin typeface="Palatino Linotype" panose="02040502050505030304" pitchFamily="18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6" y="4403750"/>
            <a:ext cx="4254797" cy="425479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09" y="4388423"/>
            <a:ext cx="3121776" cy="427012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871" y="4403750"/>
            <a:ext cx="4505595" cy="425479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756B5D2-1455-8AAA-1F36-C2BC36BEC80D}"/>
              </a:ext>
            </a:extLst>
          </p:cNvPr>
          <p:cNvSpPr txBox="1"/>
          <p:nvPr/>
        </p:nvSpPr>
        <p:spPr>
          <a:xfrm>
            <a:off x="176527" y="9060309"/>
            <a:ext cx="11354974" cy="83099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just"/>
            <a:r>
              <a:rPr lang="en-GB" sz="2400" b="1" i="0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Eine </a:t>
            </a:r>
            <a:r>
              <a:rPr lang="en-GB" sz="2400" b="1" i="0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großartige</a:t>
            </a:r>
            <a:r>
              <a:rPr lang="en-GB" sz="2400" b="1" i="0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en-GB" sz="2400" b="1" i="0" dirty="0" smtClean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Sensation… 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die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größte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Agora der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Antike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entdeckt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!</a:t>
            </a:r>
            <a:endParaRPr lang="en-GB" sz="2400" dirty="0">
              <a:solidFill>
                <a:srgbClr val="202122"/>
              </a:solidFill>
              <a:latin typeface="Palatino Linotype" panose="0204050205050503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202122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784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Textfeld 4"/>
          <p:cNvSpPr txBox="1"/>
          <p:nvPr/>
        </p:nvSpPr>
        <p:spPr>
          <a:xfrm>
            <a:off x="276884" y="2303585"/>
            <a:ext cx="1271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latin typeface="Palatino Linotype" panose="02040502050505030304" pitchFamily="18" charset="0"/>
              </a:rPr>
              <a:t>Fakt ist ….</a:t>
            </a:r>
            <a:endParaRPr lang="de-AT" dirty="0">
              <a:latin typeface="Palatino Linotype" panose="0204050205050503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244" y="3178514"/>
            <a:ext cx="8307754" cy="467607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37662" y="8409021"/>
            <a:ext cx="1229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Die Agora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wurde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vom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Bewuchs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befreit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(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gereinigt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) und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ist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wieder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sichtbar</a:t>
            </a:r>
            <a:r>
              <a:rPr lang="en-GB" sz="28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.</a:t>
            </a:r>
            <a:endParaRPr lang="en-GB" sz="2800" dirty="0">
              <a:solidFill>
                <a:srgbClr val="202122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52287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756B5D2-1455-8AAA-1F36-C2BC36BEC80D}"/>
              </a:ext>
            </a:extLst>
          </p:cNvPr>
          <p:cNvSpPr txBox="1"/>
          <p:nvPr/>
        </p:nvSpPr>
        <p:spPr>
          <a:xfrm>
            <a:off x="598487" y="8024145"/>
            <a:ext cx="11354974" cy="156966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just"/>
            <a:r>
              <a:rPr lang="en-GB" sz="2400" b="1" i="0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Eine </a:t>
            </a:r>
            <a:r>
              <a:rPr lang="en-GB" sz="2400" b="1" i="0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großartige</a:t>
            </a:r>
            <a:r>
              <a:rPr lang="en-GB" sz="2400" b="1" i="0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en-GB" sz="2400" b="1" i="0" dirty="0" smtClean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Sensation…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mit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Vanille</a:t>
            </a:r>
            <a:r>
              <a:rPr lang="en-GB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parfümierter</a:t>
            </a:r>
            <a:r>
              <a:rPr lang="en-GB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Wein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!</a:t>
            </a:r>
          </a:p>
          <a:p>
            <a:pPr algn="just"/>
            <a:endParaRPr lang="en-GB" sz="2400" dirty="0">
              <a:solidFill>
                <a:srgbClr val="202122"/>
              </a:solidFill>
              <a:latin typeface="Palatino Linotype" panose="02040502050505030304" pitchFamily="18" charset="0"/>
            </a:endParaRPr>
          </a:p>
          <a:p>
            <a:pPr algn="just"/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Schlussfolgerung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: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Vanille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ist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neuweltlich</a:t>
            </a:r>
            <a:r>
              <a:rPr lang="en-GB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, der </a:t>
            </a:r>
            <a:r>
              <a:rPr lang="en-GB" sz="24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Artikel</a:t>
            </a:r>
            <a:r>
              <a:rPr lang="en-GB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postuliert</a:t>
            </a:r>
            <a:r>
              <a:rPr lang="en-GB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deshalb</a:t>
            </a:r>
            <a:r>
              <a:rPr lang="en-GB" sz="2400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Fernhandel</a:t>
            </a:r>
            <a:r>
              <a:rPr lang="en-GB" sz="2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b="1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mit</a:t>
            </a:r>
            <a:r>
              <a:rPr lang="en-GB" sz="2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Südostasien</a:t>
            </a:r>
            <a:r>
              <a:rPr lang="en-GB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b="1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im</a:t>
            </a:r>
            <a:r>
              <a:rPr lang="en-GB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6. </a:t>
            </a:r>
            <a:r>
              <a:rPr lang="en-GB" sz="2400" b="1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Jh</a:t>
            </a:r>
            <a:r>
              <a:rPr lang="en-GB" sz="2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. v. Chr</a:t>
            </a:r>
            <a:r>
              <a:rPr lang="en-GB" sz="24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.</a:t>
            </a:r>
            <a:endParaRPr lang="en-GB" sz="24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8433AFD6-3241-903B-8852-3E267A59C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707" y="3160379"/>
            <a:ext cx="9061787" cy="263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ABFCD01-7CA7-E055-D5EC-10F1C9915099}"/>
              </a:ext>
            </a:extLst>
          </p:cNvPr>
          <p:cNvSpPr txBox="1"/>
          <p:nvPr/>
        </p:nvSpPr>
        <p:spPr>
          <a:xfrm>
            <a:off x="6033886" y="5963030"/>
            <a:ext cx="4999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800" b="0" i="0" dirty="0" err="1">
                <a:solidFill>
                  <a:schemeClr val="tx1"/>
                </a:solidFill>
                <a:effectLst/>
                <a:latin typeface="Palatino Linotype" panose="0204050205050503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doi</a:t>
            </a:r>
            <a:r>
              <a:rPr lang="en-GB" sz="1800" b="0" i="0" dirty="0">
                <a:solidFill>
                  <a:schemeClr val="tx1"/>
                </a:solidFill>
                <a:effectLst/>
                <a:latin typeface="Palatino Linotype" panose="0204050205050503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 10.1371/journal.pone.0266085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B20D147-52F1-893E-F9BB-573988B35147}"/>
              </a:ext>
            </a:extLst>
          </p:cNvPr>
          <p:cNvSpPr/>
          <p:nvPr/>
        </p:nvSpPr>
        <p:spPr>
          <a:xfrm>
            <a:off x="7050642" y="5097758"/>
            <a:ext cx="840112" cy="330247"/>
          </a:xfrm>
          <a:prstGeom prst="rect">
            <a:avLst/>
          </a:prstGeom>
          <a:noFill/>
          <a:ln w="57150">
            <a:solidFill>
              <a:srgbClr val="E839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276884" y="2303585"/>
            <a:ext cx="1271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latin typeface="Palatino Linotype" panose="02040502050505030304" pitchFamily="18" charset="0"/>
              </a:rPr>
              <a:t>Vanille im Wein</a:t>
            </a:r>
            <a:endParaRPr lang="de-AT" dirty="0">
              <a:latin typeface="Palatino Linotype" panose="02040502050505030304" pitchFamily="18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3A12861-7595-9268-25E0-D9D549F17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87" y="4337336"/>
            <a:ext cx="4620106" cy="3340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8399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1FDBDC9-627C-E4FB-601D-C756AEB523F9}"/>
              </a:ext>
            </a:extLst>
          </p:cNvPr>
          <p:cNvSpPr txBox="1"/>
          <p:nvPr/>
        </p:nvSpPr>
        <p:spPr>
          <a:xfrm>
            <a:off x="7527235" y="2463900"/>
            <a:ext cx="4879077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just"/>
            <a:r>
              <a:rPr lang="en-GB" sz="18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.</a:t>
            </a:r>
            <a:endParaRPr lang="en-GB" sz="1800" dirty="0">
              <a:solidFill>
                <a:srgbClr val="202122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C9A9079-8629-4A97-6942-700300D2312B}"/>
              </a:ext>
            </a:extLst>
          </p:cNvPr>
          <p:cNvSpPr txBox="1"/>
          <p:nvPr/>
        </p:nvSpPr>
        <p:spPr>
          <a:xfrm>
            <a:off x="7946261" y="3227279"/>
            <a:ext cx="4879077" cy="3046988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just"/>
            <a:r>
              <a:rPr lang="en-GB" sz="2400" i="0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Wo </a:t>
            </a:r>
            <a:r>
              <a:rPr lang="en-GB" sz="2400" i="0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kommt</a:t>
            </a:r>
            <a:r>
              <a:rPr lang="en-GB" sz="2400" i="0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en-GB" sz="2400" b="1" i="0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Vanillin</a:t>
            </a:r>
            <a:r>
              <a:rPr lang="en-GB" sz="2400" i="0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en-GB" sz="2400" i="0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vor</a:t>
            </a:r>
            <a:r>
              <a:rPr lang="en-GB" sz="2400" i="0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?</a:t>
            </a:r>
          </a:p>
          <a:p>
            <a:pPr algn="just"/>
            <a:endParaRPr lang="en-GB" sz="2400" i="0" dirty="0">
              <a:solidFill>
                <a:srgbClr val="202122"/>
              </a:solidFill>
              <a:effectLst/>
              <a:latin typeface="Palatino Linotype" panose="0204050205050503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Arten</a:t>
            </a:r>
            <a:r>
              <a:rPr lang="en-GB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der </a:t>
            </a:r>
            <a:r>
              <a:rPr lang="en-GB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Vanille</a:t>
            </a:r>
            <a:r>
              <a:rPr lang="en-GB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(</a:t>
            </a:r>
            <a:r>
              <a:rPr lang="en-GB" sz="2400" i="1" dirty="0">
                <a:solidFill>
                  <a:srgbClr val="202122"/>
                </a:solidFill>
                <a:latin typeface="Palatino Linotype" panose="02040502050505030304" pitchFamily="18" charset="0"/>
              </a:rPr>
              <a:t>Vanilla</a:t>
            </a:r>
            <a:r>
              <a:rPr lang="en-GB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spp.)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in </a:t>
            </a:r>
            <a:r>
              <a:rPr lang="en-GB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einigen</a:t>
            </a:r>
            <a:r>
              <a:rPr lang="en-GB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anderen</a:t>
            </a:r>
            <a:r>
              <a:rPr lang="en-GB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Pflanzen</a:t>
            </a:r>
            <a:r>
              <a:rPr lang="en-GB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(</a:t>
            </a:r>
            <a:r>
              <a:rPr lang="en-GB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etwa</a:t>
            </a:r>
            <a:r>
              <a:rPr lang="en-GB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b="1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Rosmarin</a:t>
            </a:r>
            <a:r>
              <a:rPr lang="en-GB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in </a:t>
            </a:r>
            <a:r>
              <a:rPr lang="en-GB" sz="2400" b="1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Harzen</a:t>
            </a:r>
            <a:r>
              <a:rPr lang="en-GB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(</a:t>
            </a:r>
            <a:r>
              <a:rPr lang="en-GB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Benzoe</a:t>
            </a:r>
            <a:r>
              <a:rPr lang="en-GB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oder</a:t>
            </a:r>
            <a:r>
              <a:rPr lang="en-GB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Storax)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als</a:t>
            </a:r>
            <a:r>
              <a:rPr lang="en-GB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mikrobielles</a:t>
            </a:r>
            <a:r>
              <a:rPr lang="en-GB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Abbauprodukt</a:t>
            </a:r>
            <a:r>
              <a:rPr lang="en-GB" sz="2400" dirty="0">
                <a:solidFill>
                  <a:srgbClr val="202122"/>
                </a:solidFill>
                <a:latin typeface="Palatino Linotype" panose="02040502050505030304" pitchFamily="18" charset="0"/>
              </a:rPr>
              <a:t> der sog. </a:t>
            </a:r>
            <a:r>
              <a:rPr lang="en-GB" sz="2400" dirty="0" err="1">
                <a:solidFill>
                  <a:srgbClr val="202122"/>
                </a:solidFill>
                <a:latin typeface="Palatino Linotype" panose="02040502050505030304" pitchFamily="18" charset="0"/>
              </a:rPr>
              <a:t>Ferulasäure</a:t>
            </a:r>
            <a:endParaRPr lang="en-GB" sz="2400" dirty="0">
              <a:solidFill>
                <a:srgbClr val="202122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76884" y="2303585"/>
            <a:ext cx="1271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latin typeface="Palatino Linotype" panose="02040502050505030304" pitchFamily="18" charset="0"/>
              </a:rPr>
              <a:t>Fakt ist ….</a:t>
            </a:r>
            <a:endParaRPr lang="de-AT" dirty="0">
              <a:latin typeface="Palatino Linotype" panose="02040502050505030304" pitchFamily="18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C9A9079-8629-4A97-6942-700300D2312B}"/>
              </a:ext>
            </a:extLst>
          </p:cNvPr>
          <p:cNvSpPr txBox="1"/>
          <p:nvPr/>
        </p:nvSpPr>
        <p:spPr>
          <a:xfrm>
            <a:off x="730707" y="3227279"/>
            <a:ext cx="4879077" cy="1477328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just"/>
            <a:r>
              <a:rPr lang="en-GB" sz="2400" i="0" dirty="0" err="1" smtClean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Gefunden</a:t>
            </a:r>
            <a:r>
              <a:rPr lang="en-GB" sz="2400" i="0" dirty="0" smtClean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en-GB" sz="2400" i="0" dirty="0" err="1" smtClean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wurde</a:t>
            </a:r>
            <a:r>
              <a:rPr lang="en-GB" sz="2400" i="0" dirty="0" smtClean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en-GB" sz="2400" i="0" dirty="0" err="1" smtClean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nicht</a:t>
            </a:r>
            <a:r>
              <a:rPr lang="en-GB" sz="2400" i="0" dirty="0" smtClean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en-GB" sz="2400" i="0" dirty="0" err="1" smtClean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Vanille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,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sondern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Vanillin.</a:t>
            </a:r>
          </a:p>
          <a:p>
            <a:pPr algn="just"/>
            <a:endParaRPr lang="en-GB" sz="2400" dirty="0">
              <a:solidFill>
                <a:srgbClr val="202122"/>
              </a:solidFill>
              <a:latin typeface="Palatino Linotype" panose="02040502050505030304" pitchFamily="18" charset="0"/>
            </a:endParaRPr>
          </a:p>
          <a:p>
            <a:pPr algn="just"/>
            <a:endParaRPr lang="en-GB" sz="1800" dirty="0">
              <a:solidFill>
                <a:srgbClr val="202122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C9A9079-8629-4A97-6942-700300D2312B}"/>
              </a:ext>
            </a:extLst>
          </p:cNvPr>
          <p:cNvSpPr txBox="1"/>
          <p:nvPr/>
        </p:nvSpPr>
        <p:spPr>
          <a:xfrm>
            <a:off x="7752102" y="7002110"/>
            <a:ext cx="4879077" cy="221599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just"/>
            <a:r>
              <a:rPr lang="en-GB" sz="2400" i="0" dirty="0" smtClean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Die </a:t>
            </a:r>
            <a:r>
              <a:rPr lang="en-GB" sz="2400" i="0" dirty="0" err="1" smtClean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Gefäße</a:t>
            </a:r>
            <a:r>
              <a:rPr lang="en-GB" sz="2400" i="0" dirty="0" smtClean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en-GB" sz="2400" i="0" dirty="0" err="1" smtClean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waren</a:t>
            </a:r>
            <a:r>
              <a:rPr lang="en-GB" sz="2400" i="0" dirty="0" smtClean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en-GB" sz="2400" b="1" i="0" dirty="0" err="1" smtClean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geharzt</a:t>
            </a:r>
            <a:r>
              <a:rPr lang="en-GB" sz="2400" i="0" dirty="0" smtClean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….. </a:t>
            </a:r>
            <a:endParaRPr lang="en-GB" sz="2400" dirty="0">
              <a:solidFill>
                <a:srgbClr val="202122"/>
              </a:solidFill>
              <a:latin typeface="Palatino Linotype" panose="02040502050505030304" pitchFamily="18" charset="0"/>
            </a:endParaRPr>
          </a:p>
          <a:p>
            <a:pPr algn="just"/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Eine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Beimengung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von </a:t>
            </a:r>
            <a:r>
              <a:rPr lang="en-GB" sz="2400" b="1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Rosmarin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war in der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Antike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ein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beliebtes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Würzmittel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für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Wein.</a:t>
            </a:r>
          </a:p>
          <a:p>
            <a:pPr algn="just"/>
            <a:endParaRPr lang="en-GB" sz="2400" dirty="0">
              <a:solidFill>
                <a:srgbClr val="202122"/>
              </a:solidFill>
              <a:latin typeface="Palatino Linotype" panose="02040502050505030304" pitchFamily="18" charset="0"/>
            </a:endParaRPr>
          </a:p>
          <a:p>
            <a:pPr algn="just"/>
            <a:endParaRPr lang="en-GB" sz="1800" dirty="0">
              <a:solidFill>
                <a:srgbClr val="202122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0" name="Grafik 19" descr="Ein Bild, das verschieden enthält.&#10;&#10;Automatisch generierte Beschreibung">
            <a:extLst>
              <a:ext uri="{FF2B5EF4-FFF2-40B4-BE49-F238E27FC236}">
                <a16:creationId xmlns:a16="http://schemas.microsoft.com/office/drawing/2014/main" id="{38F735AF-E266-B3AE-2EDF-5DFEAF4C17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" b="2187"/>
          <a:stretch/>
        </p:blipFill>
        <p:spPr>
          <a:xfrm>
            <a:off x="471854" y="4751424"/>
            <a:ext cx="6707138" cy="3045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62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AT" dirty="0" smtClean="0"/>
          </a:p>
          <a:p>
            <a:pPr marL="0" indent="0" algn="ctr">
              <a:buNone/>
            </a:pPr>
            <a:endParaRPr lang="de-AT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E36CB0-39FC-48B3-9A40-A266FE3D6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6" t="11517" r="13876" b="15055"/>
          <a:stretch/>
        </p:blipFill>
        <p:spPr>
          <a:xfrm>
            <a:off x="11419395" y="126952"/>
            <a:ext cx="1233927" cy="126439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59" y="6905378"/>
            <a:ext cx="3976629" cy="259500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6884" y="2303585"/>
            <a:ext cx="1271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>
                <a:latin typeface="Palatino Linotype" panose="02040502050505030304" pitchFamily="18" charset="0"/>
              </a:rPr>
              <a:t>Ein Friedhof für Gladiatoren</a:t>
            </a:r>
            <a:endParaRPr lang="de-AT" dirty="0">
              <a:latin typeface="Palatino Linotype" panose="02040502050505030304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4" y="3243481"/>
            <a:ext cx="7407282" cy="336833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926" y="3371677"/>
            <a:ext cx="4914991" cy="499178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756B5D2-1455-8AAA-1F36-C2BC36BEC80D}"/>
              </a:ext>
            </a:extLst>
          </p:cNvPr>
          <p:cNvSpPr txBox="1"/>
          <p:nvPr/>
        </p:nvSpPr>
        <p:spPr>
          <a:xfrm>
            <a:off x="4367988" y="8791487"/>
            <a:ext cx="11354974" cy="83099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just"/>
            <a:r>
              <a:rPr lang="en-GB" sz="2400" b="1" i="0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Eine </a:t>
            </a:r>
            <a:r>
              <a:rPr lang="en-GB" sz="2400" b="1" i="0" dirty="0" err="1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großartige</a:t>
            </a:r>
            <a:r>
              <a:rPr lang="en-GB" sz="2400" b="1" i="0" dirty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 </a:t>
            </a:r>
            <a:r>
              <a:rPr lang="en-GB" sz="2400" b="1" i="0" dirty="0" smtClean="0">
                <a:solidFill>
                  <a:srgbClr val="202122"/>
                </a:solidFill>
                <a:effectLst/>
                <a:latin typeface="Palatino Linotype" panose="02040502050505030304" pitchFamily="18" charset="0"/>
              </a:rPr>
              <a:t>Sensation…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Einzigartiger</a:t>
            </a:r>
            <a:r>
              <a:rPr lang="en-GB" sz="2400" dirty="0" smtClean="0">
                <a:solidFill>
                  <a:srgbClr val="202122"/>
                </a:solidFill>
                <a:latin typeface="Palatino Linotype" panose="02040502050505030304" pitchFamily="18" charset="0"/>
              </a:rPr>
              <a:t> </a:t>
            </a:r>
            <a:r>
              <a:rPr lang="en-GB" sz="2400" dirty="0" err="1" smtClean="0">
                <a:solidFill>
                  <a:srgbClr val="202122"/>
                </a:solidFill>
                <a:latin typeface="Palatino Linotype" panose="02040502050505030304" pitchFamily="18" charset="0"/>
              </a:rPr>
              <a:t>Gladiatorenfriedhof</a:t>
            </a:r>
            <a:endParaRPr lang="en-GB" sz="2400" dirty="0">
              <a:solidFill>
                <a:srgbClr val="202122"/>
              </a:solidFill>
              <a:latin typeface="Palatino Linotype" panose="0204050205050503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202122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608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ÖAI_Powerpointprä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ÖAI_Powerpointprä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588</Words>
  <Application>Microsoft Office PowerPoint</Application>
  <PresentationFormat>Benutzerdefiniert</PresentationFormat>
  <Paragraphs>117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33" baseType="lpstr">
      <vt:lpstr>MS PGothic</vt:lpstr>
      <vt:lpstr>Arial</vt:lpstr>
      <vt:lpstr>Avenir Roman</vt:lpstr>
      <vt:lpstr>Brandon Grotesque Bold</vt:lpstr>
      <vt:lpstr>Calibri</vt:lpstr>
      <vt:lpstr>Calibri Light</vt:lpstr>
      <vt:lpstr>Helvetica Light</vt:lpstr>
      <vt:lpstr>Palatino Linotype</vt:lpstr>
      <vt:lpstr>Trebuchet MS</vt:lpstr>
      <vt:lpstr>ÖAI_Powerpointpräsentation</vt:lpstr>
      <vt:lpstr>1_ÖAI_Powerpointpräsentation</vt:lpstr>
      <vt:lpstr>  Fake oder Fakt in der Archäologie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Eckel, Angelika</dc:creator>
  <cp:lastModifiedBy>Ladstätter, Sabine</cp:lastModifiedBy>
  <cp:revision>1171</cp:revision>
  <cp:lastPrinted>2016-06-27T16:08:20Z</cp:lastPrinted>
  <dcterms:modified xsi:type="dcterms:W3CDTF">2022-08-25T21:27:43Z</dcterms:modified>
</cp:coreProperties>
</file>