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66" r:id="rId5"/>
    <p:sldId id="397" r:id="rId6"/>
    <p:sldId id="398" r:id="rId7"/>
    <p:sldId id="409" r:id="rId8"/>
    <p:sldId id="396" r:id="rId9"/>
    <p:sldId id="408" r:id="rId10"/>
    <p:sldId id="403" r:id="rId11"/>
    <p:sldId id="399" r:id="rId12"/>
    <p:sldId id="405" r:id="rId13"/>
    <p:sldId id="410" r:id="rId14"/>
    <p:sldId id="388" r:id="rId15"/>
    <p:sldId id="407" r:id="rId16"/>
    <p:sldId id="40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5983D3-D73A-4C11-9635-B7E95B76E34D}">
          <p14:sldIdLst>
            <p14:sldId id="366"/>
            <p14:sldId id="397"/>
            <p14:sldId id="398"/>
            <p14:sldId id="409"/>
            <p14:sldId id="396"/>
            <p14:sldId id="408"/>
            <p14:sldId id="403"/>
            <p14:sldId id="399"/>
            <p14:sldId id="405"/>
            <p14:sldId id="410"/>
            <p14:sldId id="388"/>
            <p14:sldId id="407"/>
            <p14:sldId id="402"/>
          </p14:sldIdLst>
        </p14:section>
        <p14:section name="Strategische Vorhaben 2017-2020" id="{407B2496-693D-460E-9AB7-6AED04413CC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38" userDrawn="1">
          <p15:clr>
            <a:srgbClr val="A4A3A4"/>
          </p15:clr>
        </p15:guide>
        <p15:guide id="4" orient="horz" pos="639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522" userDrawn="1">
          <p15:clr>
            <a:srgbClr val="A4A3A4"/>
          </p15:clr>
        </p15:guide>
        <p15:guide id="8" pos="4777" userDrawn="1">
          <p15:clr>
            <a:srgbClr val="A4A3A4"/>
          </p15:clr>
        </p15:guide>
        <p15:guide id="9" pos="54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linde" initials="GM" lastIdx="11" clrIdx="1"/>
  <p:cmAuthor id="1" name="Christina Drimmel" initials="CD" lastIdx="59" clrIdx="0">
    <p:extLst/>
  </p:cmAuthor>
  <p:cmAuthor id="2" name="Mautner, Gerlinde" initials="MG" lastIdx="18" clrIdx="2">
    <p:extLst/>
  </p:cmAuthor>
  <p:cmAuthor id="3" name="Novak, Rudolf" initials="NR" lastIdx="1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90" autoAdjust="0"/>
    <p:restoredTop sz="92462" autoAdjust="0"/>
  </p:normalViewPr>
  <p:slideViewPr>
    <p:cSldViewPr snapToGrid="0" showGuides="1">
      <p:cViewPr>
        <p:scale>
          <a:sx n="100" d="100"/>
          <a:sy n="100" d="100"/>
        </p:scale>
        <p:origin x="-1944" y="-264"/>
      </p:cViewPr>
      <p:guideLst>
        <p:guide orient="horz" pos="2160"/>
        <p:guide orient="horz" pos="1038"/>
        <p:guide orient="horz" pos="639"/>
        <p:guide orient="horz" pos="384"/>
        <p:guide orient="horz" pos="3906"/>
        <p:guide pos="2880"/>
        <p:guide pos="522"/>
        <p:guide pos="4777"/>
        <p:guide pos="54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566F4-C406-4971-BF03-9226D26F54CF}" type="datetimeFigureOut">
              <a:rPr lang="de-AT" smtClean="0"/>
              <a:t>23.08.2018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E1B3-BF1C-4F7D-B19C-9C8DAB3CB4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1434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717B-67A9-481C-B836-84E21B0D8C70}" type="datetimeFigureOut">
              <a:rPr lang="de-AT" smtClean="0"/>
              <a:t>23.08.2018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97C81-1AD7-424B-B36D-FCC8408EC5A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070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97C81-1AD7-424B-B36D-FCC8408EC5A3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337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088" y="2141780"/>
            <a:ext cx="6754812" cy="12872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088" y="3847380"/>
            <a:ext cx="6754812" cy="196286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30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0" indent="0" algn="l">
              <a:buNone/>
              <a:defRPr sz="1400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(Ort, Datum)</a:t>
            </a:r>
          </a:p>
          <a:p>
            <a:pPr lvl="1"/>
            <a:r>
              <a:rPr lang="de-DE" dirty="0"/>
              <a:t>Untertitel 2 (</a:t>
            </a:r>
            <a:r>
              <a:rPr lang="de-DE" dirty="0" err="1"/>
              <a:t>PräsentatiorIn</a:t>
            </a:r>
            <a:r>
              <a:rPr lang="de-DE" dirty="0"/>
              <a:t>, Abteilung)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442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1665288"/>
            <a:ext cx="3672000" cy="451167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156" y="1665288"/>
            <a:ext cx="3672000" cy="451167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67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088" y="1681163"/>
            <a:ext cx="3672000" cy="547687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7088" y="2343150"/>
            <a:ext cx="3672000" cy="38465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19" y="1681163"/>
            <a:ext cx="3672000" cy="547687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19" y="2343150"/>
            <a:ext cx="3672000" cy="384651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765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27088" y="1644650"/>
            <a:ext cx="2449512" cy="2143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3527388" y="1644650"/>
            <a:ext cx="2448000" cy="2143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6227688" y="1644650"/>
            <a:ext cx="2448000" cy="21435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AT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36359" y="3918857"/>
            <a:ext cx="2447925" cy="2281919"/>
          </a:xfrm>
        </p:spPr>
        <p:txBody>
          <a:bodyPr/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0" indent="0">
              <a:buNone/>
              <a:defRPr sz="1400" b="1" cap="all" baseline="0"/>
            </a:lvl2pPr>
            <a:lvl3pPr marL="0" indent="0">
              <a:buNone/>
              <a:defRPr sz="12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527388" y="3918857"/>
            <a:ext cx="2447925" cy="2281919"/>
          </a:xfrm>
        </p:spPr>
        <p:txBody>
          <a:bodyPr/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0" indent="0">
              <a:buNone/>
              <a:defRPr sz="1400" b="1" cap="all" baseline="0"/>
            </a:lvl2pPr>
            <a:lvl3pPr marL="0" indent="0">
              <a:buNone/>
              <a:defRPr sz="12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6218417" y="3918857"/>
            <a:ext cx="2447925" cy="2281919"/>
          </a:xfrm>
        </p:spPr>
        <p:txBody>
          <a:bodyPr/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0" indent="0">
              <a:buNone/>
              <a:defRPr sz="1400" b="1" cap="all" baseline="0"/>
            </a:lvl2pPr>
            <a:lvl3pPr marL="0" indent="0">
              <a:buNone/>
              <a:defRPr sz="12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271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2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folie 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088" y="1644650"/>
            <a:ext cx="4164012" cy="1568450"/>
          </a:xfrm>
        </p:spPr>
        <p:txBody>
          <a:bodyPr anchor="t">
            <a:normAutofit/>
          </a:bodyPr>
          <a:lstStyle>
            <a:lvl1pPr algn="l">
              <a:defRPr sz="3600" baseline="0">
                <a:solidFill>
                  <a:srgbClr val="05314E"/>
                </a:solidFill>
              </a:defRPr>
            </a:lvl1pPr>
          </a:lstStyle>
          <a:p>
            <a:r>
              <a:rPr lang="de-AT" dirty="0" err="1" smtClean="0"/>
              <a:t>Boku</a:t>
            </a:r>
            <a:r>
              <a:rPr lang="de-AT" dirty="0" smtClean="0"/>
              <a:t> Vienna</a:t>
            </a:r>
            <a:br>
              <a:rPr lang="de-AT" dirty="0" smtClean="0"/>
            </a:br>
            <a:r>
              <a:rPr lang="de-AT" dirty="0" err="1" smtClean="0"/>
              <a:t>Vetmeduni</a:t>
            </a:r>
            <a:r>
              <a:rPr lang="de-AT" dirty="0" smtClean="0"/>
              <a:t> Vienna</a:t>
            </a:r>
            <a:br>
              <a:rPr lang="de-AT" dirty="0" smtClean="0"/>
            </a:br>
            <a:r>
              <a:rPr lang="de-AT" dirty="0" smtClean="0"/>
              <a:t>WU Vienna</a:t>
            </a:r>
            <a:endParaRPr lang="de-AT" dirty="0"/>
          </a:p>
        </p:txBody>
      </p:sp>
      <p:sp>
        <p:nvSpPr>
          <p:cNvPr id="6" name="Inhaltsplatzhalter 1"/>
          <p:cNvSpPr txBox="1">
            <a:spLocks/>
          </p:cNvSpPr>
          <p:nvPr userDrawn="1"/>
        </p:nvSpPr>
        <p:spPr>
          <a:xfrm>
            <a:off x="5332719" y="5795145"/>
            <a:ext cx="3464766" cy="43003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b="0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AT" sz="1900" b="1" i="0" u="none" strike="noStrike" kern="1200" cap="all" spc="0" normalizeH="0" baseline="0" noProof="0" dirty="0" smtClean="0">
                <a:ln>
                  <a:noFill/>
                </a:ln>
                <a:solidFill>
                  <a:srgbClr val="05314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WIR. FÖRDERN. ZUKUNFT</a:t>
            </a:r>
            <a:br>
              <a:rPr kumimoji="0" lang="de-AT" sz="1900" b="1" i="0" u="none" strike="noStrike" kern="1200" cap="all" spc="0" normalizeH="0" baseline="0" noProof="0" dirty="0" smtClean="0">
                <a:ln>
                  <a:noFill/>
                </a:ln>
                <a:solidFill>
                  <a:srgbClr val="05314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de-AT" sz="1900" b="1" i="0" u="none" strike="noStrike" kern="1200" cap="all" spc="0" normalizeH="0" baseline="0" noProof="0" dirty="0">
              <a:ln>
                <a:noFill/>
              </a:ln>
              <a:solidFill>
                <a:srgbClr val="05314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0" y="287583"/>
            <a:ext cx="22318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1"/>
            <a:ext cx="7848600" cy="42670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27088" y="6515100"/>
            <a:ext cx="1858962" cy="20637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515100"/>
            <a:ext cx="3086100" cy="206376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515100"/>
            <a:ext cx="2236282" cy="206376"/>
          </a:xfrm>
          <a:prstGeom prst="rect">
            <a:avLst/>
          </a:prstGeom>
        </p:spPr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27088" y="5991607"/>
            <a:ext cx="7867650" cy="20916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3466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1"/>
            <a:ext cx="7848600" cy="42670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27088" y="5991607"/>
            <a:ext cx="7867650" cy="20916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991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1"/>
            <a:ext cx="7848600" cy="42670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27088" y="5991607"/>
            <a:ext cx="7867650" cy="20916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19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0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 und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"/>
          <p:cNvSpPr txBox="1">
            <a:spLocks/>
          </p:cNvSpPr>
          <p:nvPr userDrawn="1"/>
        </p:nvSpPr>
        <p:spPr>
          <a:xfrm>
            <a:off x="5332719" y="5909021"/>
            <a:ext cx="3464766" cy="45736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b="0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AT" sz="1900" b="1" i="0" u="none" strike="noStrike" kern="1200" cap="all" spc="0" normalizeH="0" baseline="0" noProof="0" dirty="0">
                <a:ln>
                  <a:noFill/>
                </a:ln>
                <a:solidFill>
                  <a:srgbClr val="0040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Wir. Fördern. Zukunft.</a:t>
            </a:r>
          </a:p>
        </p:txBody>
      </p:sp>
      <p:pic>
        <p:nvPicPr>
          <p:cNvPr id="9" name="Picture 2" descr="D:\Profil\seumenicht\Eigene Dateien\MS-PR\PR\corporate-design\relaunch2012\Logo\Logo D\Claim\JPEG\Logo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4" y="1665288"/>
            <a:ext cx="2230437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0"/>
            <a:ext cx="7848600" cy="425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27088" y="613987"/>
            <a:ext cx="5287962" cy="74944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27088" y="5991607"/>
            <a:ext cx="7867650" cy="20916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6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27697" y="1003595"/>
            <a:ext cx="5296878" cy="57931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Untertitel (max. 2-zeilig)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27088" y="613987"/>
            <a:ext cx="5287962" cy="4020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(max. 1-zeilig)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538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1"/>
            <a:ext cx="7848600" cy="4258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27697" y="1003595"/>
            <a:ext cx="5296878" cy="65659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Untertitel (max. 2-zeilig)</a:t>
            </a:r>
          </a:p>
          <a:p>
            <a:pPr lvl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27088" y="613987"/>
            <a:ext cx="5287962" cy="4020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(max. 1-zeilig)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827088" y="5991607"/>
            <a:ext cx="7867650" cy="20916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8281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27088" y="1665288"/>
            <a:ext cx="6754812" cy="4535487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2"/>
                </a:solidFill>
              </a:defRPr>
            </a:lvl4pPr>
            <a:lvl5pPr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229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g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088" y="1657351"/>
            <a:ext cx="7848600" cy="3359150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27088" y="5118100"/>
            <a:ext cx="7848600" cy="10826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 b="1">
                <a:solidFill>
                  <a:schemeClr val="tx2"/>
                </a:solidFill>
              </a:defRPr>
            </a:lvl2pPr>
            <a:lvl3pPr>
              <a:defRPr b="1">
                <a:solidFill>
                  <a:schemeClr val="tx2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712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406652"/>
            <a:ext cx="6754812" cy="865187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2326" y="3429000"/>
            <a:ext cx="675957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7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27088" y="613987"/>
            <a:ext cx="5287962" cy="750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hinzufügen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088" y="1657350"/>
            <a:ext cx="7848600" cy="456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7088" y="6515100"/>
            <a:ext cx="1858962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515100"/>
            <a:ext cx="30861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515100"/>
            <a:ext cx="2236282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F76F40-9D88-4C73-BAF8-6399E2126C16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43" y="317562"/>
            <a:ext cx="2234189" cy="612649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826091" y="0"/>
            <a:ext cx="6750000" cy="68580"/>
            <a:chOff x="815340" y="152400"/>
            <a:chExt cx="6750000" cy="68580"/>
          </a:xfrm>
        </p:grpSpPr>
        <p:sp>
          <p:nvSpPr>
            <p:cNvPr id="17" name="Rechteck 16"/>
            <p:cNvSpPr/>
            <p:nvPr userDrawn="1"/>
          </p:nvSpPr>
          <p:spPr>
            <a:xfrm>
              <a:off x="815340" y="152400"/>
              <a:ext cx="2250000" cy="685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3065340" y="152400"/>
              <a:ext cx="2250000" cy="685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5315340" y="152400"/>
              <a:ext cx="2250000" cy="685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4492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4" r:id="rId4"/>
    <p:sldLayoutId id="2147483664" r:id="rId5"/>
    <p:sldLayoutId id="2147483693" r:id="rId6"/>
    <p:sldLayoutId id="2147483665" r:id="rId7"/>
    <p:sldLayoutId id="2147483666" r:id="rId8"/>
    <p:sldLayoutId id="2147483668" r:id="rId9"/>
    <p:sldLayoutId id="2147483652" r:id="rId10"/>
    <p:sldLayoutId id="2147483653" r:id="rId11"/>
    <p:sldLayoutId id="2147483695" r:id="rId12"/>
    <p:sldLayoutId id="2147483655" r:id="rId13"/>
    <p:sldLayoutId id="2147483711" r:id="rId14"/>
    <p:sldLayoutId id="2147483719" r:id="rId15"/>
    <p:sldLayoutId id="2147483720" r:id="rId16"/>
    <p:sldLayoutId id="2147483721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685800" rtl="0" eaLnBrk="1" latinLnBrk="0" hangingPunct="1">
        <a:lnSpc>
          <a:spcPct val="90000"/>
        </a:lnSpc>
        <a:spcBef>
          <a:spcPts val="800"/>
        </a:spcBef>
        <a:buFont typeface="Wingdings" panose="05000000000000000000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382" userDrawn="1">
          <p15:clr>
            <a:srgbClr val="F26B43"/>
          </p15:clr>
        </p15:guide>
        <p15:guide id="6" orient="horz" pos="640" userDrawn="1">
          <p15:clr>
            <a:srgbClr val="F26B43"/>
          </p15:clr>
        </p15:guide>
        <p15:guide id="7" orient="horz" pos="1036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pos="521" userDrawn="1">
          <p15:clr>
            <a:srgbClr val="F26B43"/>
          </p15:clr>
        </p15:guide>
        <p15:guide id="10" pos="47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087" y="1295400"/>
            <a:ext cx="4173537" cy="12106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Forum </a:t>
            </a:r>
            <a:r>
              <a:rPr lang="en-GB" dirty="0" err="1" smtClean="0"/>
              <a:t>Alpbach</a:t>
            </a:r>
            <a:r>
              <a:rPr lang="en-GB" dirty="0" smtClean="0"/>
              <a:t> 2018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err="1" smtClean="0"/>
              <a:t>Klement</a:t>
            </a:r>
            <a:r>
              <a:rPr lang="en-GB" sz="3100" dirty="0" smtClean="0"/>
              <a:t> </a:t>
            </a:r>
            <a:r>
              <a:rPr lang="en-GB" sz="3100" dirty="0" err="1" smtClean="0"/>
              <a:t>Tockner</a:t>
            </a:r>
            <a:r>
              <a:rPr lang="en-GB" sz="3100" dirty="0" smtClean="0"/>
              <a:t/>
            </a:r>
            <a:br>
              <a:rPr lang="en-GB" sz="3100" dirty="0" smtClean="0"/>
            </a:br>
            <a:endParaRPr lang="en-GB" sz="3100" b="0" dirty="0"/>
          </a:p>
        </p:txBody>
      </p:sp>
    </p:spTree>
    <p:extLst>
      <p:ext uri="{BB962C8B-B14F-4D97-AF65-F5344CB8AC3E}">
        <p14:creationId xmlns:p14="http://schemas.microsoft.com/office/powerpoint/2010/main" val="2646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3D77CC18-78E0-4F13-BDC8-BBAA99FA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E9A597E-3120-469A-8FCD-BBFFB910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D74D1F-0E2E-4BE8-834E-0FFB835D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10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897264BF-C2C4-404D-92B0-B8912147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</a:t>
            </a:r>
            <a:r>
              <a:rPr lang="de-AT" dirty="0"/>
              <a:t>großen </a:t>
            </a:r>
            <a:r>
              <a:rPr lang="de-AT" dirty="0" smtClean="0"/>
              <a:t>Massenaussterben der Erdgeschichte </a:t>
            </a:r>
            <a:endParaRPr lang="de-AT" dirty="0"/>
          </a:p>
        </p:txBody>
      </p:sp>
      <p:pic>
        <p:nvPicPr>
          <p:cNvPr id="76" name="Picture 2" descr="Image result for mass extinction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93" y="1507863"/>
            <a:ext cx="6050783" cy="44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hteck 76"/>
          <p:cNvSpPr/>
          <p:nvPr/>
        </p:nvSpPr>
        <p:spPr>
          <a:xfrm>
            <a:off x="1445393" y="6005712"/>
            <a:ext cx="2602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(After </a:t>
            </a:r>
            <a:r>
              <a:rPr lang="de-DE" sz="1600" dirty="0"/>
              <a:t>Jack </a:t>
            </a:r>
            <a:r>
              <a:rPr lang="de-DE" sz="1600" dirty="0" err="1"/>
              <a:t>Sepkoski</a:t>
            </a:r>
            <a:r>
              <a:rPr lang="de-DE" sz="1600" dirty="0"/>
              <a:t>, Jr</a:t>
            </a:r>
            <a:r>
              <a:rPr lang="de-DE" sz="1600" dirty="0" smtClean="0"/>
              <a:t>.)</a:t>
            </a:r>
            <a:endParaRPr lang="de-DE" sz="16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111134" y="1507863"/>
            <a:ext cx="385042" cy="1606812"/>
            <a:chOff x="7111134" y="1507863"/>
            <a:chExt cx="385042" cy="1606812"/>
          </a:xfrm>
        </p:grpSpPr>
        <p:sp>
          <p:nvSpPr>
            <p:cNvPr id="8" name="Textfeld 7"/>
            <p:cNvSpPr txBox="1"/>
            <p:nvPr/>
          </p:nvSpPr>
          <p:spPr>
            <a:xfrm>
              <a:off x="7111134" y="150786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</a:rPr>
                <a:t>6</a:t>
              </a:r>
              <a:endParaRPr lang="de-DE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7137781" y="1855198"/>
              <a:ext cx="0" cy="1259477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29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088" y="1505541"/>
            <a:ext cx="3744912" cy="1210635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Vielen</a:t>
            </a:r>
            <a:r>
              <a:rPr lang="en-GB" dirty="0" smtClean="0"/>
              <a:t> Dank!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Klement Tockner</a:t>
            </a:r>
            <a:br>
              <a:rPr lang="en-GB" sz="2200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3371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97668" y="1295480"/>
            <a:ext cx="7848600" cy="4267040"/>
          </a:xfrm>
        </p:spPr>
        <p:txBody>
          <a:bodyPr/>
          <a:lstStyle/>
          <a:p>
            <a:r>
              <a:rPr lang="en-US" sz="1800" b="1" i="1" dirty="0"/>
              <a:t>Innovation und Tradition</a:t>
            </a:r>
            <a:r>
              <a:rPr lang="en-US" sz="1800" dirty="0"/>
              <a:t>: </a:t>
            </a:r>
            <a:r>
              <a:rPr lang="en-US" sz="1800" dirty="0" err="1"/>
              <a:t>Neue</a:t>
            </a:r>
            <a:r>
              <a:rPr lang="en-US" sz="1800" dirty="0"/>
              <a:t> </a:t>
            </a:r>
            <a:r>
              <a:rPr lang="en-US" sz="1800" dirty="0" err="1"/>
              <a:t>Ideen</a:t>
            </a:r>
            <a:r>
              <a:rPr lang="en-US" sz="1800" dirty="0"/>
              <a:t> </a:t>
            </a:r>
            <a:r>
              <a:rPr lang="en-US" sz="1800" dirty="0" err="1"/>
              <a:t>sollen</a:t>
            </a:r>
            <a:r>
              <a:rPr lang="en-US" sz="1800" dirty="0"/>
              <a:t> in den </a:t>
            </a:r>
            <a:r>
              <a:rPr lang="en-US" sz="1800" dirty="0" err="1"/>
              <a:t>Kontext</a:t>
            </a:r>
            <a:r>
              <a:rPr lang="en-US" sz="1800" dirty="0"/>
              <a:t> </a:t>
            </a:r>
            <a:r>
              <a:rPr lang="en-US" sz="1800" dirty="0" err="1"/>
              <a:t>etablierter</a:t>
            </a:r>
            <a:r>
              <a:rPr lang="en-US" sz="1800" dirty="0"/>
              <a:t> </a:t>
            </a:r>
            <a:r>
              <a:rPr lang="en-US" sz="1800" dirty="0" err="1"/>
              <a:t>Konzepte</a:t>
            </a:r>
            <a:r>
              <a:rPr lang="en-US" sz="1800" dirty="0"/>
              <a:t> </a:t>
            </a:r>
            <a:r>
              <a:rPr lang="en-US" sz="1800" dirty="0" err="1"/>
              <a:t>gestellt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de-DE" sz="1800" dirty="0"/>
              <a:t>.</a:t>
            </a:r>
          </a:p>
          <a:p>
            <a:r>
              <a:rPr lang="en-US" sz="1800" b="1" i="1" dirty="0" err="1"/>
              <a:t>Durchhaltevermögen</a:t>
            </a:r>
            <a:r>
              <a:rPr lang="en-US" sz="1800" b="1" i="1" dirty="0"/>
              <a:t> und </a:t>
            </a:r>
            <a:r>
              <a:rPr lang="en-US" sz="1800" b="1" i="1" dirty="0" err="1"/>
              <a:t>Konsistenz</a:t>
            </a:r>
            <a:r>
              <a:rPr lang="en-US" sz="1800" dirty="0"/>
              <a:t>: </a:t>
            </a:r>
            <a:r>
              <a:rPr lang="en-US" sz="1800" dirty="0" err="1"/>
              <a:t>Ein</a:t>
            </a:r>
            <a:r>
              <a:rPr lang="en-US" sz="1800" dirty="0"/>
              <a:t>/e </a:t>
            </a:r>
            <a:r>
              <a:rPr lang="en-US" sz="1800" dirty="0" err="1"/>
              <a:t>Wissenschaftler</a:t>
            </a:r>
            <a:r>
              <a:rPr lang="en-US" sz="1800" dirty="0"/>
              <a:t>/in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nie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alt, um </a:t>
            </a:r>
            <a:r>
              <a:rPr lang="en-US" sz="1800" dirty="0" err="1"/>
              <a:t>einen</a:t>
            </a:r>
            <a:r>
              <a:rPr lang="en-US" sz="1800" dirty="0"/>
              <a:t> </a:t>
            </a:r>
            <a:r>
              <a:rPr lang="en-US" sz="1800" dirty="0" err="1"/>
              <a:t>Durchbruch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erzielen</a:t>
            </a:r>
            <a:r>
              <a:rPr lang="de-DE" sz="1800" dirty="0"/>
              <a:t>.</a:t>
            </a:r>
          </a:p>
          <a:p>
            <a:r>
              <a:rPr lang="en-US" sz="1800" b="1" i="1" dirty="0" err="1"/>
              <a:t>Teamarbeit</a:t>
            </a:r>
            <a:r>
              <a:rPr lang="en-US" sz="1800" b="1" dirty="0"/>
              <a:t>:</a:t>
            </a:r>
            <a:r>
              <a:rPr lang="de-DE" sz="1800" dirty="0"/>
              <a:t> Forschung erfolgt vermehrt in Teams. Diversität zählt!</a:t>
            </a:r>
          </a:p>
          <a:p>
            <a:r>
              <a:rPr lang="de-DE" sz="1800" b="1" i="1" dirty="0"/>
              <a:t>Forschungsförderung:</a:t>
            </a:r>
            <a:r>
              <a:rPr lang="de-DE" sz="1800" b="1" dirty="0"/>
              <a:t> </a:t>
            </a:r>
            <a:r>
              <a:rPr lang="de-DE" sz="1800" dirty="0"/>
              <a:t>Frage an Gutachter/innen nach Innovation, weniger nach möglichem Impact. </a:t>
            </a:r>
            <a:endParaRPr lang="en-US" sz="1800" dirty="0"/>
          </a:p>
          <a:p>
            <a:pPr algn="ctr"/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12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Empfehlungen</a:t>
            </a:r>
            <a:r>
              <a:rPr lang="en-US" dirty="0"/>
              <a:t> (</a:t>
            </a:r>
            <a:r>
              <a:rPr lang="en-US" dirty="0" err="1"/>
              <a:t>SciSci</a:t>
            </a:r>
            <a:r>
              <a:rPr lang="en-US" dirty="0"/>
              <a:t>)</a:t>
            </a:r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93" y="3564465"/>
            <a:ext cx="5146154" cy="26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 „beste“ </a:t>
            </a:r>
            <a:r>
              <a:rPr lang="de-DE" dirty="0" smtClean="0"/>
              <a:t>Leibniz-Institute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de-DE" b="1" dirty="0">
                <a:solidFill>
                  <a:srgbClr val="5CA533"/>
                </a:solidFill>
              </a:rPr>
              <a:t>Durchgehend sehr gut bis hervorragend in</a:t>
            </a:r>
          </a:p>
          <a:p>
            <a:r>
              <a:rPr lang="de-DE" dirty="0"/>
              <a:t>Karriereförderung</a:t>
            </a:r>
          </a:p>
          <a:p>
            <a:r>
              <a:rPr lang="de-DE" dirty="0" smtClean="0"/>
              <a:t>Kooperationen</a:t>
            </a:r>
            <a:endParaRPr lang="de-DE" dirty="0"/>
          </a:p>
          <a:p>
            <a:r>
              <a:rPr lang="de-DE" dirty="0"/>
              <a:t>Publikationen &amp; DM</a:t>
            </a:r>
          </a:p>
          <a:p>
            <a:r>
              <a:rPr lang="de-DE" dirty="0" smtClean="0"/>
              <a:t>Wissenschaftlicher </a:t>
            </a:r>
            <a:r>
              <a:rPr lang="de-DE" dirty="0"/>
              <a:t>Beirat</a:t>
            </a:r>
          </a:p>
          <a:p>
            <a:pPr marL="0" indent="0">
              <a:buFont typeface="Arial" pitchFamily="34" charset="0"/>
              <a:buNone/>
            </a:pPr>
            <a:endParaRPr lang="de-DE" dirty="0"/>
          </a:p>
          <a:p>
            <a:pPr marL="0" indent="0">
              <a:buFont typeface="Arial" pitchFamily="34" charset="0"/>
              <a:buNone/>
            </a:pPr>
            <a:r>
              <a:rPr lang="de-DE" b="1" dirty="0">
                <a:solidFill>
                  <a:srgbClr val="5CA533"/>
                </a:solidFill>
              </a:rPr>
              <a:t>Verbesserungspotenzial</a:t>
            </a:r>
          </a:p>
          <a:p>
            <a:r>
              <a:rPr lang="de-DE" dirty="0"/>
              <a:t>Gleichstellung (v.a. auf </a:t>
            </a:r>
            <a:r>
              <a:rPr lang="de-DE" dirty="0" smtClean="0"/>
              <a:t>Leitungsebene</a:t>
            </a:r>
            <a:r>
              <a:rPr lang="de-DE" dirty="0"/>
              <a:t>)</a:t>
            </a:r>
          </a:p>
          <a:p>
            <a:r>
              <a:rPr lang="de-DE" dirty="0"/>
              <a:t>thematische Fokussierung</a:t>
            </a:r>
          </a:p>
          <a:p>
            <a:r>
              <a:rPr lang="de-DE" dirty="0"/>
              <a:t>z.T. Kommunikation/Transparenz</a:t>
            </a:r>
          </a:p>
          <a:p>
            <a:r>
              <a:rPr lang="de-DE" dirty="0"/>
              <a:t>je nach Ausrichtung des Instituts: Anwendung/Grundlagenforschung </a:t>
            </a:r>
            <a:r>
              <a:rPr lang="de-DE" dirty="0" smtClean="0"/>
              <a:t>steigern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>
          <a:xfrm>
            <a:off x="4644519" y="1681163"/>
            <a:ext cx="3787304" cy="547687"/>
          </a:xfrm>
        </p:spPr>
        <p:txBody>
          <a:bodyPr/>
          <a:lstStyle/>
          <a:p>
            <a:r>
              <a:rPr lang="de-DE" dirty="0" smtClean="0"/>
              <a:t>5 Leibniz-Institute </a:t>
            </a:r>
            <a:r>
              <a:rPr lang="de-DE" dirty="0"/>
              <a:t>mit größter </a:t>
            </a:r>
            <a:r>
              <a:rPr lang="de-DE" dirty="0" smtClean="0"/>
              <a:t>Kritik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de-DE" sz="1600" b="1" dirty="0">
                <a:solidFill>
                  <a:srgbClr val="5CA533"/>
                </a:solidFill>
              </a:rPr>
              <a:t>Verbesserungspotenzial</a:t>
            </a:r>
          </a:p>
          <a:p>
            <a:r>
              <a:rPr lang="de-DE" sz="1600" dirty="0"/>
              <a:t>Organisationsstruktur</a:t>
            </a:r>
          </a:p>
          <a:p>
            <a:r>
              <a:rPr lang="de-DE" sz="1600" dirty="0"/>
              <a:t>Karriereförderung</a:t>
            </a:r>
          </a:p>
          <a:p>
            <a:r>
              <a:rPr lang="de-DE" sz="1600" dirty="0"/>
              <a:t>Kooperationen</a:t>
            </a:r>
          </a:p>
          <a:p>
            <a:r>
              <a:rPr lang="de-DE" sz="1600" dirty="0"/>
              <a:t>Publikationen </a:t>
            </a:r>
            <a:r>
              <a:rPr lang="de-DE" sz="1600" dirty="0" smtClean="0"/>
              <a:t>(insbes. </a:t>
            </a:r>
            <a:r>
              <a:rPr lang="de-DE" sz="1600" dirty="0"/>
              <a:t>qualitativ)</a:t>
            </a:r>
          </a:p>
          <a:p>
            <a:r>
              <a:rPr lang="de-DE" sz="1600" dirty="0"/>
              <a:t>Drittmittel, insbesondere DFG</a:t>
            </a:r>
          </a:p>
          <a:p>
            <a:r>
              <a:rPr lang="de-DE" sz="1600" dirty="0"/>
              <a:t>Wissenschaftlicher Beirat</a:t>
            </a:r>
          </a:p>
          <a:p>
            <a:r>
              <a:rPr lang="de-DE" sz="1600" dirty="0"/>
              <a:t>z.T. Gleichstellung</a:t>
            </a:r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13</a:t>
            </a:fld>
            <a:endParaRPr lang="de-AT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27087" y="613987"/>
            <a:ext cx="5612789" cy="750968"/>
          </a:xfrm>
        </p:spPr>
        <p:txBody>
          <a:bodyPr/>
          <a:lstStyle/>
          <a:p>
            <a:r>
              <a:rPr lang="de-DE" altLang="de-DE" dirty="0" smtClean="0">
                <a:solidFill>
                  <a:srgbClr val="215AAD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Leibniz-Gemeinschaft Evaluierungsempfehlungen 2008-2013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tudenten des Konservatoriums Basel veranstalten im November 1986 einen «Trauermarsch für den Rhein»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3" y="1409699"/>
            <a:ext cx="6619675" cy="4416425"/>
          </a:xfrm>
        </p:spPr>
      </p:pic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000" smtClean="0"/>
              <a:t>24.08.2018</a:t>
            </a:r>
            <a:endParaRPr lang="de-AT" sz="10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de-AT" sz="1000" dirty="0" smtClean="0"/>
              <a:t>Forum </a:t>
            </a:r>
            <a:r>
              <a:rPr lang="de-AT" sz="1000" dirty="0" err="1" smtClean="0"/>
              <a:t>Alpbach</a:t>
            </a:r>
            <a:r>
              <a:rPr lang="de-AT" sz="1000" dirty="0" smtClean="0"/>
              <a:t> 2018</a:t>
            </a:r>
            <a:endParaRPr lang="de-AT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2</a:t>
            </a:fld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de-DE" altLang="de-DE" dirty="0"/>
              <a:t>Der Rhein: Der Abwasserkanal Europas</a:t>
            </a: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1300163" y="5894387"/>
            <a:ext cx="50403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latin typeface="Arial" pitchFamily="34" charset="0"/>
              </a:rPr>
              <a:t>(</a:t>
            </a:r>
            <a:r>
              <a:rPr lang="de-DE" altLang="de-DE" sz="1400" dirty="0" err="1">
                <a:latin typeface="Arial" pitchFamily="34" charset="0"/>
              </a:rPr>
              <a:t>Photo</a:t>
            </a:r>
            <a:r>
              <a:rPr lang="de-DE" altLang="de-DE" sz="1400" dirty="0">
                <a:latin typeface="Arial" pitchFamily="34" charset="0"/>
              </a:rPr>
              <a:t>: </a:t>
            </a:r>
            <a:r>
              <a:rPr lang="de-DE" altLang="de-DE" sz="1400" dirty="0" err="1">
                <a:latin typeface="Arial" pitchFamily="34" charset="0"/>
              </a:rPr>
              <a:t>Keystone</a:t>
            </a:r>
            <a:r>
              <a:rPr lang="de-DE" altLang="de-DE" sz="1400" dirty="0">
                <a:latin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0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000" smtClean="0"/>
              <a:t>24.08.2018</a:t>
            </a:r>
            <a:endParaRPr lang="de-AT" sz="1000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de-AT" sz="1000" dirty="0" smtClean="0"/>
              <a:t>Forum </a:t>
            </a:r>
            <a:r>
              <a:rPr lang="de-AT" sz="1000" dirty="0" err="1" smtClean="0"/>
              <a:t>Alpbach</a:t>
            </a:r>
            <a:r>
              <a:rPr lang="de-AT" sz="1000" dirty="0" smtClean="0"/>
              <a:t> 2018</a:t>
            </a:r>
            <a:endParaRPr lang="de-AT" sz="100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Der Rhein: Langzeitentwicklung der Bodenfauna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3" y="1503363"/>
            <a:ext cx="64881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86643" y="6059487"/>
            <a:ext cx="1028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200" dirty="0" smtClean="0">
                <a:latin typeface="+mj-lt"/>
              </a:rPr>
              <a:t>(IKSR 2002)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2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4</a:t>
            </a:fld>
            <a:endParaRPr lang="de-AT"/>
          </a:p>
        </p:txBody>
      </p:sp>
      <p:pic>
        <p:nvPicPr>
          <p:cNvPr id="7" name="Picture 2" descr="Image result for alternative stable states ecolog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 bwMode="auto">
          <a:xfrm>
            <a:off x="845445" y="1038225"/>
            <a:ext cx="805545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47700" y="942975"/>
            <a:ext cx="84105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27087" y="613987"/>
            <a:ext cx="5583237" cy="750968"/>
          </a:xfrm>
        </p:spPr>
        <p:txBody>
          <a:bodyPr/>
          <a:lstStyle/>
          <a:p>
            <a:r>
              <a:rPr lang="de-DE" dirty="0" smtClean="0"/>
              <a:t>Alternierender </a:t>
            </a:r>
            <a:r>
              <a:rPr lang="de-DE" dirty="0"/>
              <a:t>stabiler </a:t>
            </a:r>
            <a:r>
              <a:rPr lang="de-DE" dirty="0" smtClean="0"/>
              <a:t>Zustand,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Resilienz und Hysterese </a:t>
            </a:r>
          </a:p>
        </p:txBody>
      </p:sp>
    </p:spTree>
    <p:extLst>
      <p:ext uri="{BB962C8B-B14F-4D97-AF65-F5344CB8AC3E}">
        <p14:creationId xmlns:p14="http://schemas.microsoft.com/office/powerpoint/2010/main" val="27754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929806"/>
            <a:ext cx="7848600" cy="4020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smtClean="0">
                <a:latin typeface="Arial" pitchFamily="34" charset="0"/>
              </a:rPr>
              <a:t>Wissenschaft: Expandierende und evolvierende Netzwerke </a:t>
            </a:r>
            <a:br>
              <a:rPr lang="de-AT" altLang="de-DE" dirty="0" smtClean="0">
                <a:latin typeface="Arial" pitchFamily="34" charset="0"/>
              </a:rPr>
            </a:br>
            <a:r>
              <a:rPr lang="de-AT" altLang="de-DE" sz="2000" b="0" dirty="0" smtClean="0">
                <a:latin typeface="Arial" pitchFamily="34" charset="0"/>
              </a:rPr>
              <a:t>(</a:t>
            </a:r>
            <a:r>
              <a:rPr lang="de-AT" altLang="de-DE" sz="2000" b="0" dirty="0" err="1" smtClean="0">
                <a:latin typeface="Arial" pitchFamily="34" charset="0"/>
              </a:rPr>
              <a:t>SciSci</a:t>
            </a:r>
            <a:r>
              <a:rPr lang="de-AT" altLang="de-DE" sz="2000" b="0" dirty="0" smtClean="0">
                <a:latin typeface="Arial" pitchFamily="34" charset="0"/>
              </a:rPr>
              <a:t>-Programm)</a:t>
            </a:r>
            <a:endParaRPr lang="de-AT" altLang="de-DE" sz="2000" dirty="0" smtClean="0">
              <a:latin typeface="Arial" pitchFamily="34" charset="0"/>
            </a:endParaRPr>
          </a:p>
        </p:txBody>
      </p:sp>
      <p:sp>
        <p:nvSpPr>
          <p:cNvPr id="17" name="Textplatzhalter 6"/>
          <p:cNvSpPr txBox="1">
            <a:spLocks/>
          </p:cNvSpPr>
          <p:nvPr/>
        </p:nvSpPr>
        <p:spPr>
          <a:xfrm>
            <a:off x="855663" y="5899152"/>
            <a:ext cx="7867650" cy="209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pitchFamily="-102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Arial" pitchFamily="-102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Arial" pitchFamily="-102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pitchFamily="-102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pitchFamily="-102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AT" sz="1200" kern="0" dirty="0" smtClean="0">
                <a:latin typeface="Arial" panose="020B0604020202020204" pitchFamily="34" charset="0"/>
              </a:rPr>
              <a:t>Fortunato </a:t>
            </a:r>
            <a:r>
              <a:rPr lang="de-AT" sz="1200" i="1" kern="0" dirty="0" smtClean="0">
                <a:latin typeface="Arial" panose="020B0604020202020204" pitchFamily="34" charset="0"/>
              </a:rPr>
              <a:t>et al., Science </a:t>
            </a:r>
            <a:r>
              <a:rPr lang="de-AT" sz="1200" b="1" kern="0" dirty="0" smtClean="0">
                <a:latin typeface="Arial" panose="020B0604020202020204" pitchFamily="34" charset="0"/>
              </a:rPr>
              <a:t>359</a:t>
            </a:r>
            <a:r>
              <a:rPr lang="de-AT" sz="1200" kern="0" dirty="0" smtClean="0">
                <a:latin typeface="Arial" panose="020B0604020202020204" pitchFamily="34" charset="0"/>
              </a:rPr>
              <a:t>, 1007 (2018)</a:t>
            </a:r>
            <a:endParaRPr lang="de-AT" sz="1200" kern="0" dirty="0">
              <a:latin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Forum Alpbach 2018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0988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3D77CC18-78E0-4F13-BDC8-BBAA99FA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E9A597E-3120-469A-8FCD-BBFFB910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D74D1F-0E2E-4BE8-834E-0FFB835D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6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="" xmlns:a16="http://schemas.microsoft.com/office/drawing/2014/main" id="{897264BF-C2C4-404D-92B0-B89121470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Migration NobelpreisträgerInnen</a:t>
            </a:r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B202A410-7C41-421E-8BEB-3455E9286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smtClean="0"/>
              <a:t>%-Werte geben den Anteil der NobelpreisträgerInnen aus der genannten „birth region“ mit Migration an</a:t>
            </a:r>
            <a:endParaRPr lang="de-AT"/>
          </a:p>
        </p:txBody>
      </p:sp>
      <p:grpSp>
        <p:nvGrpSpPr>
          <p:cNvPr id="38" name="Gruppieren 37"/>
          <p:cNvGrpSpPr/>
          <p:nvPr/>
        </p:nvGrpSpPr>
        <p:grpSpPr>
          <a:xfrm>
            <a:off x="828672" y="5016260"/>
            <a:ext cx="1088903" cy="568478"/>
            <a:chOff x="828674" y="3960920"/>
            <a:chExt cx="1088903" cy="568478"/>
          </a:xfrm>
        </p:grpSpPr>
        <p:sp>
          <p:nvSpPr>
            <p:cNvPr id="15" name="Flussdiagramm: Alternativer Prozess 14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South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America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828670" y="1932064"/>
            <a:ext cx="1088903" cy="568478"/>
            <a:chOff x="828674" y="3960920"/>
            <a:chExt cx="1088903" cy="568478"/>
          </a:xfrm>
        </p:grpSpPr>
        <p:sp>
          <p:nvSpPr>
            <p:cNvPr id="40" name="Flussdiagramm: Alternativer Prozess 39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Northern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America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847408" y="4482622"/>
            <a:ext cx="1088903" cy="568478"/>
            <a:chOff x="828674" y="3960920"/>
            <a:chExt cx="1088903" cy="568478"/>
          </a:xfrm>
        </p:grpSpPr>
        <p:sp>
          <p:nvSpPr>
            <p:cNvPr id="43" name="Flussdiagramm: Alternativer Prozess 42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Northern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Africa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2395096" y="2716832"/>
            <a:ext cx="1088903" cy="568478"/>
            <a:chOff x="828674" y="3960920"/>
            <a:chExt cx="1088903" cy="568478"/>
          </a:xfrm>
        </p:grpSpPr>
        <p:sp>
          <p:nvSpPr>
            <p:cNvPr id="49" name="Flussdiagramm: Alternativer Prozess 48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Western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Europe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979323" y="1647825"/>
            <a:ext cx="1088903" cy="568478"/>
            <a:chOff x="828674" y="3960920"/>
            <a:chExt cx="1088903" cy="568478"/>
          </a:xfrm>
        </p:grpSpPr>
        <p:sp>
          <p:nvSpPr>
            <p:cNvPr id="53" name="Flussdiagramm: Alternativer Prozess 52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Northern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Europe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050427" y="2527682"/>
            <a:ext cx="1088903" cy="568478"/>
            <a:chOff x="828674" y="3960920"/>
            <a:chExt cx="1088903" cy="568478"/>
          </a:xfrm>
        </p:grpSpPr>
        <p:sp>
          <p:nvSpPr>
            <p:cNvPr id="56" name="Flussdiagramm: Alternativer Prozess 55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Eastern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Europe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6123579" y="3785263"/>
            <a:ext cx="1088903" cy="568478"/>
            <a:chOff x="828674" y="3960920"/>
            <a:chExt cx="1088903" cy="568478"/>
          </a:xfrm>
        </p:grpSpPr>
        <p:sp>
          <p:nvSpPr>
            <p:cNvPr id="62" name="Flussdiagramm: Alternativer Prozess 61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Western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Asia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65" name="Gekrümmte Verbindung 64"/>
          <p:cNvCxnSpPr>
            <a:stCxn id="56" idx="1"/>
          </p:cNvCxnSpPr>
          <p:nvPr/>
        </p:nvCxnSpPr>
        <p:spPr>
          <a:xfrm rot="10800000">
            <a:off x="1917575" y="2087935"/>
            <a:ext cx="3132852" cy="723986"/>
          </a:xfrm>
          <a:prstGeom prst="curvedConnector3">
            <a:avLst>
              <a:gd name="adj1" fmla="val 50000"/>
            </a:avLst>
          </a:prstGeom>
          <a:ln w="87249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krümmte Verbindung 68"/>
          <p:cNvCxnSpPr>
            <a:stCxn id="56" idx="1"/>
            <a:endCxn id="49" idx="3"/>
          </p:cNvCxnSpPr>
          <p:nvPr/>
        </p:nvCxnSpPr>
        <p:spPr>
          <a:xfrm rot="10800000" flipV="1">
            <a:off x="3483999" y="2811921"/>
            <a:ext cx="1566428" cy="189150"/>
          </a:xfrm>
          <a:prstGeom prst="curvedConnector3">
            <a:avLst/>
          </a:prstGeom>
          <a:ln w="90932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krümmte Verbindung 70"/>
          <p:cNvCxnSpPr>
            <a:stCxn id="49" idx="1"/>
            <a:endCxn id="40" idx="3"/>
          </p:cNvCxnSpPr>
          <p:nvPr/>
        </p:nvCxnSpPr>
        <p:spPr>
          <a:xfrm rot="10800000">
            <a:off x="1917574" y="2216303"/>
            <a:ext cx="477523" cy="784768"/>
          </a:xfrm>
          <a:prstGeom prst="curvedConnector3">
            <a:avLst>
              <a:gd name="adj1" fmla="val 50000"/>
            </a:avLst>
          </a:prstGeom>
          <a:ln w="4508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/>
          <p:cNvGrpSpPr/>
          <p:nvPr/>
        </p:nvGrpSpPr>
        <p:grpSpPr>
          <a:xfrm>
            <a:off x="7544626" y="5079575"/>
            <a:ext cx="1088903" cy="568478"/>
            <a:chOff x="828674" y="3960920"/>
            <a:chExt cx="1088903" cy="568478"/>
          </a:xfrm>
        </p:grpSpPr>
        <p:sp>
          <p:nvSpPr>
            <p:cNvPr id="89" name="Flussdiagramm: Alternativer Prozess 88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Austral. &amp; New Zeal.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sp>
        <p:nvSpPr>
          <p:cNvPr id="96" name="Freihandform 95"/>
          <p:cNvSpPr/>
          <p:nvPr/>
        </p:nvSpPr>
        <p:spPr>
          <a:xfrm>
            <a:off x="1109709" y="2512381"/>
            <a:ext cx="6466003" cy="3146716"/>
          </a:xfrm>
          <a:custGeom>
            <a:avLst/>
            <a:gdLst>
              <a:gd name="connsiteX0" fmla="*/ 0 w 6350594"/>
              <a:gd name="connsiteY0" fmla="*/ 0 h 3146716"/>
              <a:gd name="connsiteX1" fmla="*/ 506028 w 6350594"/>
              <a:gd name="connsiteY1" fmla="*/ 1597980 h 3146716"/>
              <a:gd name="connsiteX2" fmla="*/ 1757779 w 6350594"/>
              <a:gd name="connsiteY2" fmla="*/ 2982897 h 3146716"/>
              <a:gd name="connsiteX3" fmla="*/ 3959441 w 6350594"/>
              <a:gd name="connsiteY3" fmla="*/ 3116062 h 3146716"/>
              <a:gd name="connsiteX4" fmla="*/ 5983550 w 6350594"/>
              <a:gd name="connsiteY4" fmla="*/ 2947386 h 3146716"/>
              <a:gd name="connsiteX5" fmla="*/ 6320901 w 6350594"/>
              <a:gd name="connsiteY5" fmla="*/ 2911875 h 3146716"/>
              <a:gd name="connsiteX6" fmla="*/ 6312024 w 6350594"/>
              <a:gd name="connsiteY6" fmla="*/ 2911875 h 314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0594" h="3146716">
                <a:moveTo>
                  <a:pt x="0" y="0"/>
                </a:moveTo>
                <a:cubicBezTo>
                  <a:pt x="106532" y="550415"/>
                  <a:pt x="213065" y="1100831"/>
                  <a:pt x="506028" y="1597980"/>
                </a:cubicBezTo>
                <a:cubicBezTo>
                  <a:pt x="798991" y="2095129"/>
                  <a:pt x="1182210" y="2729883"/>
                  <a:pt x="1757779" y="2982897"/>
                </a:cubicBezTo>
                <a:cubicBezTo>
                  <a:pt x="2333348" y="3235911"/>
                  <a:pt x="3255146" y="3121980"/>
                  <a:pt x="3959441" y="3116062"/>
                </a:cubicBezTo>
                <a:cubicBezTo>
                  <a:pt x="4663736" y="3110144"/>
                  <a:pt x="5589973" y="2981417"/>
                  <a:pt x="5983550" y="2947386"/>
                </a:cubicBezTo>
                <a:cubicBezTo>
                  <a:pt x="6377127" y="2913355"/>
                  <a:pt x="6266155" y="2917793"/>
                  <a:pt x="6320901" y="2911875"/>
                </a:cubicBezTo>
                <a:cubicBezTo>
                  <a:pt x="6375647" y="2905957"/>
                  <a:pt x="6343835" y="2908916"/>
                  <a:pt x="6312024" y="2911875"/>
                </a:cubicBezTo>
              </a:path>
            </a:pathLst>
          </a:custGeom>
          <a:noFill/>
          <a:ln w="889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feld 96"/>
          <p:cNvSpPr txBox="1"/>
          <p:nvPr/>
        </p:nvSpPr>
        <p:spPr>
          <a:xfrm rot="21370694">
            <a:off x="6329778" y="5376106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0,4 %</a:t>
            </a:r>
            <a:endParaRPr lang="en-GB" sz="1200"/>
          </a:p>
        </p:txBody>
      </p:sp>
      <p:sp>
        <p:nvSpPr>
          <p:cNvPr id="98" name="Freihandform 97"/>
          <p:cNvSpPr/>
          <p:nvPr/>
        </p:nvSpPr>
        <p:spPr>
          <a:xfrm>
            <a:off x="2729883" y="3284738"/>
            <a:ext cx="1117525" cy="1492031"/>
          </a:xfrm>
          <a:custGeom>
            <a:avLst/>
            <a:gdLst>
              <a:gd name="connsiteX0" fmla="*/ 28410 w 729746"/>
              <a:gd name="connsiteY0" fmla="*/ 0 h 1637705"/>
              <a:gd name="connsiteX1" fmla="*/ 1777 w 729746"/>
              <a:gd name="connsiteY1" fmla="*/ 825623 h 1637705"/>
              <a:gd name="connsiteX2" fmla="*/ 72798 w 729746"/>
              <a:gd name="connsiteY2" fmla="*/ 1207363 h 1637705"/>
              <a:gd name="connsiteX3" fmla="*/ 410150 w 729746"/>
              <a:gd name="connsiteY3" fmla="*/ 1597980 h 1637705"/>
              <a:gd name="connsiteX4" fmla="*/ 729746 w 729746"/>
              <a:gd name="connsiteY4" fmla="*/ 1624613 h 1637705"/>
              <a:gd name="connsiteX5" fmla="*/ 729746 w 729746"/>
              <a:gd name="connsiteY5" fmla="*/ 1624613 h 163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746" h="1637705">
                <a:moveTo>
                  <a:pt x="28410" y="0"/>
                </a:moveTo>
                <a:cubicBezTo>
                  <a:pt x="11394" y="312198"/>
                  <a:pt x="-5621" y="624396"/>
                  <a:pt x="1777" y="825623"/>
                </a:cubicBezTo>
                <a:cubicBezTo>
                  <a:pt x="9175" y="1026850"/>
                  <a:pt x="4736" y="1078637"/>
                  <a:pt x="72798" y="1207363"/>
                </a:cubicBezTo>
                <a:cubicBezTo>
                  <a:pt x="140860" y="1336089"/>
                  <a:pt x="300659" y="1528438"/>
                  <a:pt x="410150" y="1597980"/>
                </a:cubicBezTo>
                <a:cubicBezTo>
                  <a:pt x="519641" y="1667522"/>
                  <a:pt x="729746" y="1624613"/>
                  <a:pt x="729746" y="1624613"/>
                </a:cubicBezTo>
                <a:lnTo>
                  <a:pt x="729746" y="1624613"/>
                </a:lnTo>
              </a:path>
            </a:pathLst>
          </a:custGeom>
          <a:noFill/>
          <a:ln w="1524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feld 98"/>
          <p:cNvSpPr txBox="1"/>
          <p:nvPr/>
        </p:nvSpPr>
        <p:spPr>
          <a:xfrm rot="2298847">
            <a:off x="2805725" y="4449773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0,6 %</a:t>
            </a:r>
            <a:endParaRPr lang="en-GB" sz="1200"/>
          </a:p>
        </p:txBody>
      </p:sp>
      <p:sp>
        <p:nvSpPr>
          <p:cNvPr id="100" name="Textfeld 99"/>
          <p:cNvSpPr txBox="1"/>
          <p:nvPr/>
        </p:nvSpPr>
        <p:spPr>
          <a:xfrm rot="4423821">
            <a:off x="1861272" y="2422062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18 %</a:t>
            </a:r>
            <a:endParaRPr lang="en-GB" sz="1200"/>
          </a:p>
        </p:txBody>
      </p:sp>
      <p:sp>
        <p:nvSpPr>
          <p:cNvPr id="102" name="Textfeld 101"/>
          <p:cNvSpPr txBox="1"/>
          <p:nvPr/>
        </p:nvSpPr>
        <p:spPr>
          <a:xfrm rot="420932">
            <a:off x="2344740" y="1998931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34 %</a:t>
            </a:r>
            <a:endParaRPr lang="en-GB" sz="1200"/>
          </a:p>
        </p:txBody>
      </p:sp>
      <p:sp>
        <p:nvSpPr>
          <p:cNvPr id="108" name="Freihandform 107"/>
          <p:cNvSpPr/>
          <p:nvPr/>
        </p:nvSpPr>
        <p:spPr>
          <a:xfrm>
            <a:off x="1242874" y="2494625"/>
            <a:ext cx="6876415" cy="2858489"/>
          </a:xfrm>
          <a:custGeom>
            <a:avLst/>
            <a:gdLst>
              <a:gd name="connsiteX0" fmla="*/ 6835806 w 6876415"/>
              <a:gd name="connsiteY0" fmla="*/ 1846556 h 2858489"/>
              <a:gd name="connsiteX1" fmla="*/ 6720396 w 6876415"/>
              <a:gd name="connsiteY1" fmla="*/ 2201662 h 2858489"/>
              <a:gd name="connsiteX2" fmla="*/ 5575176 w 6876415"/>
              <a:gd name="connsiteY2" fmla="*/ 2494625 h 2858489"/>
              <a:gd name="connsiteX3" fmla="*/ 3435658 w 6876415"/>
              <a:gd name="connsiteY3" fmla="*/ 2805344 h 2858489"/>
              <a:gd name="connsiteX4" fmla="*/ 2592279 w 6876415"/>
              <a:gd name="connsiteY4" fmla="*/ 2840855 h 2858489"/>
              <a:gd name="connsiteX5" fmla="*/ 1802167 w 6876415"/>
              <a:gd name="connsiteY5" fmla="*/ 2618913 h 2858489"/>
              <a:gd name="connsiteX6" fmla="*/ 967666 w 6876415"/>
              <a:gd name="connsiteY6" fmla="*/ 1873189 h 2858489"/>
              <a:gd name="connsiteX7" fmla="*/ 213064 w 6876415"/>
              <a:gd name="connsiteY7" fmla="*/ 603682 h 2858489"/>
              <a:gd name="connsiteX8" fmla="*/ 0 w 6876415"/>
              <a:gd name="connsiteY8" fmla="*/ 0 h 2858489"/>
              <a:gd name="connsiteX9" fmla="*/ 0 w 6876415"/>
              <a:gd name="connsiteY9" fmla="*/ 0 h 2858489"/>
              <a:gd name="connsiteX10" fmla="*/ 0 w 6876415"/>
              <a:gd name="connsiteY10" fmla="*/ 0 h 2858489"/>
              <a:gd name="connsiteX11" fmla="*/ 0 w 6876415"/>
              <a:gd name="connsiteY11" fmla="*/ 0 h 2858489"/>
              <a:gd name="connsiteX12" fmla="*/ 8877 w 6876415"/>
              <a:gd name="connsiteY12" fmla="*/ 8878 h 285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76415" h="2858489">
                <a:moveTo>
                  <a:pt x="6835806" y="1846556"/>
                </a:moveTo>
                <a:cubicBezTo>
                  <a:pt x="6883153" y="1970103"/>
                  <a:pt x="6930501" y="2093650"/>
                  <a:pt x="6720396" y="2201662"/>
                </a:cubicBezTo>
                <a:cubicBezTo>
                  <a:pt x="6510291" y="2309674"/>
                  <a:pt x="6122632" y="2394011"/>
                  <a:pt x="5575176" y="2494625"/>
                </a:cubicBezTo>
                <a:cubicBezTo>
                  <a:pt x="5027720" y="2595239"/>
                  <a:pt x="3932807" y="2747639"/>
                  <a:pt x="3435658" y="2805344"/>
                </a:cubicBezTo>
                <a:cubicBezTo>
                  <a:pt x="2938508" y="2863049"/>
                  <a:pt x="2864527" y="2871927"/>
                  <a:pt x="2592279" y="2840855"/>
                </a:cubicBezTo>
                <a:cubicBezTo>
                  <a:pt x="2320030" y="2809783"/>
                  <a:pt x="2072936" y="2780191"/>
                  <a:pt x="1802167" y="2618913"/>
                </a:cubicBezTo>
                <a:cubicBezTo>
                  <a:pt x="1531398" y="2457635"/>
                  <a:pt x="1232516" y="2209061"/>
                  <a:pt x="967666" y="1873189"/>
                </a:cubicBezTo>
                <a:cubicBezTo>
                  <a:pt x="702815" y="1537317"/>
                  <a:pt x="374342" y="915880"/>
                  <a:pt x="213064" y="603682"/>
                </a:cubicBezTo>
                <a:cubicBezTo>
                  <a:pt x="51786" y="291484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877" y="8878"/>
                </a:lnTo>
              </a:path>
            </a:pathLst>
          </a:custGeom>
          <a:noFill/>
          <a:ln w="109855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feld 108"/>
          <p:cNvSpPr txBox="1"/>
          <p:nvPr/>
        </p:nvSpPr>
        <p:spPr>
          <a:xfrm rot="3355210">
            <a:off x="1732333" y="3968870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43 %</a:t>
            </a:r>
            <a:endParaRPr lang="en-GB" sz="1200"/>
          </a:p>
        </p:txBody>
      </p:sp>
      <p:grpSp>
        <p:nvGrpSpPr>
          <p:cNvPr id="58" name="Gruppieren 57"/>
          <p:cNvGrpSpPr/>
          <p:nvPr/>
        </p:nvGrpSpPr>
        <p:grpSpPr>
          <a:xfrm>
            <a:off x="7544628" y="3779119"/>
            <a:ext cx="1088903" cy="568478"/>
            <a:chOff x="828674" y="3960920"/>
            <a:chExt cx="1088903" cy="568478"/>
          </a:xfrm>
        </p:grpSpPr>
        <p:sp>
          <p:nvSpPr>
            <p:cNvPr id="59" name="Flussdiagramm: Alternativer Prozess 58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Eastern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Asia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sp>
        <p:nvSpPr>
          <p:cNvPr id="114" name="Freihandform 113"/>
          <p:cNvSpPr/>
          <p:nvPr/>
        </p:nvSpPr>
        <p:spPr>
          <a:xfrm>
            <a:off x="1651247" y="2512381"/>
            <a:ext cx="2286276" cy="1271054"/>
          </a:xfrm>
          <a:custGeom>
            <a:avLst/>
            <a:gdLst>
              <a:gd name="connsiteX0" fmla="*/ 2219417 w 2219417"/>
              <a:gd name="connsiteY0" fmla="*/ 1145219 h 1170865"/>
              <a:gd name="connsiteX1" fmla="*/ 2139518 w 2219417"/>
              <a:gd name="connsiteY1" fmla="*/ 1145219 h 1170865"/>
              <a:gd name="connsiteX2" fmla="*/ 852256 w 2219417"/>
              <a:gd name="connsiteY2" fmla="*/ 1145219 h 1170865"/>
              <a:gd name="connsiteX3" fmla="*/ 319596 w 2219417"/>
              <a:gd name="connsiteY3" fmla="*/ 798990 h 1170865"/>
              <a:gd name="connsiteX4" fmla="*/ 0 w 2219417"/>
              <a:gd name="connsiteY4" fmla="*/ 0 h 117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9417" h="1170865">
                <a:moveTo>
                  <a:pt x="2219417" y="1145219"/>
                </a:moveTo>
                <a:lnTo>
                  <a:pt x="2139518" y="1145219"/>
                </a:lnTo>
                <a:cubicBezTo>
                  <a:pt x="1911658" y="1145219"/>
                  <a:pt x="1155576" y="1202924"/>
                  <a:pt x="852256" y="1145219"/>
                </a:cubicBezTo>
                <a:cubicBezTo>
                  <a:pt x="548936" y="1087514"/>
                  <a:pt x="461639" y="989860"/>
                  <a:pt x="319596" y="798990"/>
                </a:cubicBezTo>
                <a:cubicBezTo>
                  <a:pt x="177553" y="608120"/>
                  <a:pt x="88776" y="304060"/>
                  <a:pt x="0" y="0"/>
                </a:cubicBezTo>
              </a:path>
            </a:pathLst>
          </a:custGeom>
          <a:noFill/>
          <a:ln w="889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Textfeld 114"/>
          <p:cNvSpPr txBox="1"/>
          <p:nvPr/>
        </p:nvSpPr>
        <p:spPr>
          <a:xfrm rot="4423821">
            <a:off x="1578990" y="3023962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35 %</a:t>
            </a:r>
            <a:endParaRPr lang="en-GB" sz="1200"/>
          </a:p>
        </p:txBody>
      </p:sp>
      <p:grpSp>
        <p:nvGrpSpPr>
          <p:cNvPr id="45" name="Gruppieren 44"/>
          <p:cNvGrpSpPr/>
          <p:nvPr/>
        </p:nvGrpSpPr>
        <p:grpSpPr>
          <a:xfrm>
            <a:off x="3889208" y="3375859"/>
            <a:ext cx="1088903" cy="568478"/>
            <a:chOff x="828674" y="3960920"/>
            <a:chExt cx="1088903" cy="568478"/>
          </a:xfrm>
        </p:grpSpPr>
        <p:sp>
          <p:nvSpPr>
            <p:cNvPr id="46" name="Flussdiagramm: Alternativer Prozess 45"/>
            <p:cNvSpPr/>
            <p:nvPr/>
          </p:nvSpPr>
          <p:spPr>
            <a:xfrm>
              <a:off x="828674" y="3960920"/>
              <a:ext cx="1088903" cy="568478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918789" y="4024235"/>
              <a:ext cx="9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Southern</a:t>
              </a:r>
            </a:p>
            <a:p>
              <a:pPr algn="ctr"/>
              <a:r>
                <a:rPr lang="de-AT" sz="1200" smtClean="0">
                  <a:solidFill>
                    <a:schemeClr val="bg1"/>
                  </a:solidFill>
                </a:rPr>
                <a:t>Europe</a:t>
              </a:r>
              <a:endParaRPr lang="en-GB" sz="1200">
                <a:solidFill>
                  <a:schemeClr val="bg1"/>
                </a:solidFill>
              </a:endParaRPr>
            </a:p>
          </p:txBody>
        </p:sp>
      </p:grpSp>
      <p:sp>
        <p:nvSpPr>
          <p:cNvPr id="116" name="Freihandform 115"/>
          <p:cNvSpPr/>
          <p:nvPr/>
        </p:nvSpPr>
        <p:spPr>
          <a:xfrm>
            <a:off x="1811045" y="1640695"/>
            <a:ext cx="2148396" cy="285759"/>
          </a:xfrm>
          <a:custGeom>
            <a:avLst/>
            <a:gdLst>
              <a:gd name="connsiteX0" fmla="*/ 2148396 w 2148396"/>
              <a:gd name="connsiteY0" fmla="*/ 99328 h 285759"/>
              <a:gd name="connsiteX1" fmla="*/ 1100831 w 2148396"/>
              <a:gd name="connsiteY1" fmla="*/ 1674 h 285759"/>
              <a:gd name="connsiteX2" fmla="*/ 479394 w 2148396"/>
              <a:gd name="connsiteY2" fmla="*/ 46062 h 285759"/>
              <a:gd name="connsiteX3" fmla="*/ 168675 w 2148396"/>
              <a:gd name="connsiteY3" fmla="*/ 152594 h 285759"/>
              <a:gd name="connsiteX4" fmla="*/ 0 w 2148396"/>
              <a:gd name="connsiteY4" fmla="*/ 285759 h 28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396" h="285759">
                <a:moveTo>
                  <a:pt x="2148396" y="99328"/>
                </a:moveTo>
                <a:cubicBezTo>
                  <a:pt x="1763697" y="54940"/>
                  <a:pt x="1378998" y="10552"/>
                  <a:pt x="1100831" y="1674"/>
                </a:cubicBezTo>
                <a:cubicBezTo>
                  <a:pt x="822664" y="-7204"/>
                  <a:pt x="634753" y="20909"/>
                  <a:pt x="479394" y="46062"/>
                </a:cubicBezTo>
                <a:cubicBezTo>
                  <a:pt x="324035" y="71215"/>
                  <a:pt x="248574" y="112645"/>
                  <a:pt x="168675" y="152594"/>
                </a:cubicBezTo>
                <a:cubicBezTo>
                  <a:pt x="88776" y="192544"/>
                  <a:pt x="0" y="285759"/>
                  <a:pt x="0" y="285759"/>
                </a:cubicBezTo>
              </a:path>
            </a:pathLst>
          </a:custGeom>
          <a:noFill/>
          <a:ln w="56007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Textfeld 100"/>
          <p:cNvSpPr txBox="1"/>
          <p:nvPr/>
        </p:nvSpPr>
        <p:spPr>
          <a:xfrm>
            <a:off x="2485210" y="1502195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22 %</a:t>
            </a:r>
            <a:endParaRPr lang="en-GB" sz="1200"/>
          </a:p>
        </p:txBody>
      </p:sp>
      <p:sp>
        <p:nvSpPr>
          <p:cNvPr id="118" name="Freihandform 117"/>
          <p:cNvSpPr/>
          <p:nvPr/>
        </p:nvSpPr>
        <p:spPr>
          <a:xfrm>
            <a:off x="1411550" y="1397280"/>
            <a:ext cx="2636667" cy="529174"/>
          </a:xfrm>
          <a:custGeom>
            <a:avLst/>
            <a:gdLst>
              <a:gd name="connsiteX0" fmla="*/ 0 w 2636667"/>
              <a:gd name="connsiteY0" fmla="*/ 529174 h 529174"/>
              <a:gd name="connsiteX1" fmla="*/ 301840 w 2636667"/>
              <a:gd name="connsiteY1" fmla="*/ 262844 h 529174"/>
              <a:gd name="connsiteX2" fmla="*/ 1118586 w 2636667"/>
              <a:gd name="connsiteY2" fmla="*/ 14270 h 529174"/>
              <a:gd name="connsiteX3" fmla="*/ 1864310 w 2636667"/>
              <a:gd name="connsiteY3" fmla="*/ 40903 h 529174"/>
              <a:gd name="connsiteX4" fmla="*/ 2476869 w 2636667"/>
              <a:gd name="connsiteY4" fmla="*/ 129679 h 529174"/>
              <a:gd name="connsiteX5" fmla="*/ 2636667 w 2636667"/>
              <a:gd name="connsiteY5" fmla="*/ 262844 h 5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6667" h="529174">
                <a:moveTo>
                  <a:pt x="0" y="529174"/>
                </a:moveTo>
                <a:cubicBezTo>
                  <a:pt x="57704" y="438917"/>
                  <a:pt x="115409" y="348661"/>
                  <a:pt x="301840" y="262844"/>
                </a:cubicBezTo>
                <a:cubicBezTo>
                  <a:pt x="488271" y="177027"/>
                  <a:pt x="858174" y="51260"/>
                  <a:pt x="1118586" y="14270"/>
                </a:cubicBezTo>
                <a:cubicBezTo>
                  <a:pt x="1378998" y="-22720"/>
                  <a:pt x="1637930" y="21668"/>
                  <a:pt x="1864310" y="40903"/>
                </a:cubicBezTo>
                <a:cubicBezTo>
                  <a:pt x="2090690" y="60138"/>
                  <a:pt x="2348143" y="92689"/>
                  <a:pt x="2476869" y="129679"/>
                </a:cubicBezTo>
                <a:cubicBezTo>
                  <a:pt x="2605595" y="166669"/>
                  <a:pt x="2621131" y="214756"/>
                  <a:pt x="2636667" y="262844"/>
                </a:cubicBezTo>
              </a:path>
            </a:pathLst>
          </a:custGeom>
          <a:noFill/>
          <a:ln w="2794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/>
          <p:cNvSpPr txBox="1"/>
          <p:nvPr/>
        </p:nvSpPr>
        <p:spPr>
          <a:xfrm>
            <a:off x="2502430" y="1258780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1 %</a:t>
            </a:r>
            <a:endParaRPr lang="en-GB" sz="1200"/>
          </a:p>
        </p:txBody>
      </p:sp>
      <p:sp>
        <p:nvSpPr>
          <p:cNvPr id="121" name="Freihandform 120"/>
          <p:cNvSpPr/>
          <p:nvPr/>
        </p:nvSpPr>
        <p:spPr>
          <a:xfrm>
            <a:off x="2885244" y="1941972"/>
            <a:ext cx="1074198" cy="765717"/>
          </a:xfrm>
          <a:custGeom>
            <a:avLst/>
            <a:gdLst>
              <a:gd name="connsiteX0" fmla="*/ 3417 w 740263"/>
              <a:gd name="connsiteY0" fmla="*/ 579724 h 579724"/>
              <a:gd name="connsiteX1" fmla="*/ 56683 w 740263"/>
              <a:gd name="connsiteY1" fmla="*/ 269006 h 579724"/>
              <a:gd name="connsiteX2" fmla="*/ 394034 w 740263"/>
              <a:gd name="connsiteY2" fmla="*/ 38186 h 579724"/>
              <a:gd name="connsiteX3" fmla="*/ 740263 w 740263"/>
              <a:gd name="connsiteY3" fmla="*/ 2676 h 5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63" h="579724">
                <a:moveTo>
                  <a:pt x="3417" y="579724"/>
                </a:moveTo>
                <a:cubicBezTo>
                  <a:pt x="-2502" y="469493"/>
                  <a:pt x="-8420" y="359262"/>
                  <a:pt x="56683" y="269006"/>
                </a:cubicBezTo>
                <a:cubicBezTo>
                  <a:pt x="121786" y="178750"/>
                  <a:pt x="280104" y="82574"/>
                  <a:pt x="394034" y="38186"/>
                </a:cubicBezTo>
                <a:cubicBezTo>
                  <a:pt x="507964" y="-6202"/>
                  <a:pt x="624113" y="-1763"/>
                  <a:pt x="740263" y="2676"/>
                </a:cubicBezTo>
              </a:path>
            </a:pathLst>
          </a:custGeom>
          <a:noFill/>
          <a:ln w="9017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feld 121"/>
          <p:cNvSpPr txBox="1"/>
          <p:nvPr/>
        </p:nvSpPr>
        <p:spPr>
          <a:xfrm rot="20451517">
            <a:off x="3124940" y="1856879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4 %</a:t>
            </a:r>
            <a:endParaRPr lang="en-GB" sz="1200"/>
          </a:p>
        </p:txBody>
      </p:sp>
      <p:sp>
        <p:nvSpPr>
          <p:cNvPr id="123" name="Freihandform 122"/>
          <p:cNvSpPr/>
          <p:nvPr/>
        </p:nvSpPr>
        <p:spPr>
          <a:xfrm>
            <a:off x="5069150" y="1941973"/>
            <a:ext cx="848472" cy="588164"/>
          </a:xfrm>
          <a:custGeom>
            <a:avLst/>
            <a:gdLst>
              <a:gd name="connsiteX0" fmla="*/ 816745 w 848472"/>
              <a:gd name="connsiteY0" fmla="*/ 667533 h 667533"/>
              <a:gd name="connsiteX1" fmla="*/ 807867 w 848472"/>
              <a:gd name="connsiteY1" fmla="*/ 197016 h 667533"/>
              <a:gd name="connsiteX2" fmla="*/ 417250 w 848472"/>
              <a:gd name="connsiteY2" fmla="*/ 28341 h 667533"/>
              <a:gd name="connsiteX3" fmla="*/ 0 w 848472"/>
              <a:gd name="connsiteY3" fmla="*/ 1708 h 66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472" h="667533">
                <a:moveTo>
                  <a:pt x="816745" y="667533"/>
                </a:moveTo>
                <a:cubicBezTo>
                  <a:pt x="845597" y="485540"/>
                  <a:pt x="874449" y="303548"/>
                  <a:pt x="807867" y="197016"/>
                </a:cubicBezTo>
                <a:cubicBezTo>
                  <a:pt x="741285" y="90484"/>
                  <a:pt x="551894" y="60892"/>
                  <a:pt x="417250" y="28341"/>
                </a:cubicBezTo>
                <a:cubicBezTo>
                  <a:pt x="282605" y="-4210"/>
                  <a:pt x="141302" y="-1251"/>
                  <a:pt x="0" y="1708"/>
                </a:cubicBezTo>
              </a:path>
            </a:pathLst>
          </a:custGeom>
          <a:noFill/>
          <a:ln w="18923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feld 123"/>
          <p:cNvSpPr txBox="1"/>
          <p:nvPr/>
        </p:nvSpPr>
        <p:spPr>
          <a:xfrm rot="937129">
            <a:off x="5322819" y="1851037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8 %</a:t>
            </a:r>
            <a:endParaRPr lang="en-GB" sz="1200"/>
          </a:p>
        </p:txBody>
      </p:sp>
      <p:sp>
        <p:nvSpPr>
          <p:cNvPr id="125" name="Freihandform 124"/>
          <p:cNvSpPr/>
          <p:nvPr/>
        </p:nvSpPr>
        <p:spPr>
          <a:xfrm>
            <a:off x="5060272" y="1716939"/>
            <a:ext cx="3009530" cy="2056071"/>
          </a:xfrm>
          <a:custGeom>
            <a:avLst/>
            <a:gdLst>
              <a:gd name="connsiteX0" fmla="*/ 3009530 w 3009530"/>
              <a:gd name="connsiteY0" fmla="*/ 2056071 h 2056071"/>
              <a:gd name="connsiteX1" fmla="*/ 2885243 w 3009530"/>
              <a:gd name="connsiteY1" fmla="*/ 1390245 h 2056071"/>
              <a:gd name="connsiteX2" fmla="*/ 2388093 w 3009530"/>
              <a:gd name="connsiteY2" fmla="*/ 680032 h 2056071"/>
              <a:gd name="connsiteX3" fmla="*/ 1757778 w 3009530"/>
              <a:gd name="connsiteY3" fmla="*/ 236148 h 2056071"/>
              <a:gd name="connsiteX4" fmla="*/ 692458 w 3009530"/>
              <a:gd name="connsiteY4" fmla="*/ 14207 h 2056071"/>
              <a:gd name="connsiteX5" fmla="*/ 0 w 3009530"/>
              <a:gd name="connsiteY5" fmla="*/ 40840 h 20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530" h="2056071">
                <a:moveTo>
                  <a:pt x="3009530" y="2056071"/>
                </a:moveTo>
                <a:cubicBezTo>
                  <a:pt x="2999173" y="1837828"/>
                  <a:pt x="2988816" y="1619585"/>
                  <a:pt x="2885243" y="1390245"/>
                </a:cubicBezTo>
                <a:cubicBezTo>
                  <a:pt x="2781670" y="1160905"/>
                  <a:pt x="2576004" y="872381"/>
                  <a:pt x="2388093" y="680032"/>
                </a:cubicBezTo>
                <a:cubicBezTo>
                  <a:pt x="2200182" y="487683"/>
                  <a:pt x="2040384" y="347119"/>
                  <a:pt x="1757778" y="236148"/>
                </a:cubicBezTo>
                <a:cubicBezTo>
                  <a:pt x="1475172" y="125177"/>
                  <a:pt x="985421" y="46758"/>
                  <a:pt x="692458" y="14207"/>
                </a:cubicBezTo>
                <a:cubicBezTo>
                  <a:pt x="399495" y="-18344"/>
                  <a:pt x="199747" y="11248"/>
                  <a:pt x="0" y="40840"/>
                </a:cubicBezTo>
              </a:path>
            </a:pathLst>
          </a:custGeom>
          <a:noFill/>
          <a:ln w="6858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feld 125"/>
          <p:cNvSpPr txBox="1"/>
          <p:nvPr/>
        </p:nvSpPr>
        <p:spPr>
          <a:xfrm rot="756784">
            <a:off x="6133880" y="1697896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3 %</a:t>
            </a:r>
            <a:endParaRPr lang="en-GB" sz="1200"/>
          </a:p>
        </p:txBody>
      </p:sp>
      <p:sp>
        <p:nvSpPr>
          <p:cNvPr id="127" name="Freihandform 126"/>
          <p:cNvSpPr/>
          <p:nvPr/>
        </p:nvSpPr>
        <p:spPr>
          <a:xfrm>
            <a:off x="4643021" y="2219417"/>
            <a:ext cx="90059" cy="1162975"/>
          </a:xfrm>
          <a:custGeom>
            <a:avLst/>
            <a:gdLst>
              <a:gd name="connsiteX0" fmla="*/ 44389 w 90059"/>
              <a:gd name="connsiteY0" fmla="*/ 1162975 h 1162975"/>
              <a:gd name="connsiteX1" fmla="*/ 88777 w 90059"/>
              <a:gd name="connsiteY1" fmla="*/ 328474 h 1162975"/>
              <a:gd name="connsiteX2" fmla="*/ 0 w 90059"/>
              <a:gd name="connsiteY2" fmla="*/ 0 h 116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59" h="1162975">
                <a:moveTo>
                  <a:pt x="44389" y="1162975"/>
                </a:moveTo>
                <a:cubicBezTo>
                  <a:pt x="70282" y="842639"/>
                  <a:pt x="96175" y="522303"/>
                  <a:pt x="88777" y="328474"/>
                </a:cubicBezTo>
                <a:cubicBezTo>
                  <a:pt x="81379" y="134645"/>
                  <a:pt x="40689" y="67322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Textfeld 127"/>
          <p:cNvSpPr txBox="1"/>
          <p:nvPr/>
        </p:nvSpPr>
        <p:spPr>
          <a:xfrm rot="5183305">
            <a:off x="4435676" y="2393018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10 %</a:t>
            </a:r>
            <a:endParaRPr lang="en-GB" sz="1200"/>
          </a:p>
        </p:txBody>
      </p:sp>
      <p:sp>
        <p:nvSpPr>
          <p:cNvPr id="129" name="Textfeld 128"/>
          <p:cNvSpPr txBox="1"/>
          <p:nvPr/>
        </p:nvSpPr>
        <p:spPr>
          <a:xfrm rot="21187943">
            <a:off x="3805319" y="2824002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36 %</a:t>
            </a:r>
            <a:endParaRPr lang="en-GB" sz="1200"/>
          </a:p>
        </p:txBody>
      </p:sp>
      <p:sp>
        <p:nvSpPr>
          <p:cNvPr id="131" name="Freihandform 130"/>
          <p:cNvSpPr/>
          <p:nvPr/>
        </p:nvSpPr>
        <p:spPr>
          <a:xfrm>
            <a:off x="3204839" y="3284738"/>
            <a:ext cx="674703" cy="369755"/>
          </a:xfrm>
          <a:custGeom>
            <a:avLst/>
            <a:gdLst>
              <a:gd name="connsiteX0" fmla="*/ 674703 w 674703"/>
              <a:gd name="connsiteY0" fmla="*/ 310718 h 369755"/>
              <a:gd name="connsiteX1" fmla="*/ 124287 w 674703"/>
              <a:gd name="connsiteY1" fmla="*/ 346229 h 369755"/>
              <a:gd name="connsiteX2" fmla="*/ 0 w 674703"/>
              <a:gd name="connsiteY2" fmla="*/ 0 h 369755"/>
              <a:gd name="connsiteX3" fmla="*/ 0 w 674703"/>
              <a:gd name="connsiteY3" fmla="*/ 0 h 369755"/>
              <a:gd name="connsiteX4" fmla="*/ 0 w 674703"/>
              <a:gd name="connsiteY4" fmla="*/ 0 h 3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703" h="369755">
                <a:moveTo>
                  <a:pt x="674703" y="310718"/>
                </a:moveTo>
                <a:cubicBezTo>
                  <a:pt x="455720" y="354366"/>
                  <a:pt x="236737" y="398015"/>
                  <a:pt x="124287" y="346229"/>
                </a:cubicBezTo>
                <a:cubicBezTo>
                  <a:pt x="11837" y="294443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feld 131"/>
          <p:cNvSpPr txBox="1"/>
          <p:nvPr/>
        </p:nvSpPr>
        <p:spPr>
          <a:xfrm rot="21162384">
            <a:off x="3344711" y="3470320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20 %</a:t>
            </a:r>
            <a:endParaRPr lang="en-GB" sz="1200"/>
          </a:p>
        </p:txBody>
      </p:sp>
      <p:sp>
        <p:nvSpPr>
          <p:cNvPr id="133" name="Freihandform 132"/>
          <p:cNvSpPr/>
          <p:nvPr/>
        </p:nvSpPr>
        <p:spPr>
          <a:xfrm>
            <a:off x="3112707" y="2086252"/>
            <a:ext cx="855611" cy="630315"/>
          </a:xfrm>
          <a:custGeom>
            <a:avLst/>
            <a:gdLst>
              <a:gd name="connsiteX0" fmla="*/ 855611 w 855611"/>
              <a:gd name="connsiteY0" fmla="*/ 0 h 630315"/>
              <a:gd name="connsiteX1" fmla="*/ 402850 w 855611"/>
              <a:gd name="connsiteY1" fmla="*/ 26633 h 630315"/>
              <a:gd name="connsiteX2" fmla="*/ 163153 w 855611"/>
              <a:gd name="connsiteY2" fmla="*/ 133165 h 630315"/>
              <a:gd name="connsiteX3" fmla="*/ 21110 w 855611"/>
              <a:gd name="connsiteY3" fmla="*/ 381740 h 630315"/>
              <a:gd name="connsiteX4" fmla="*/ 3355 w 855611"/>
              <a:gd name="connsiteY4" fmla="*/ 630315 h 63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611" h="630315">
                <a:moveTo>
                  <a:pt x="855611" y="0"/>
                </a:moveTo>
                <a:cubicBezTo>
                  <a:pt x="686935" y="2219"/>
                  <a:pt x="518260" y="4439"/>
                  <a:pt x="402850" y="26633"/>
                </a:cubicBezTo>
                <a:cubicBezTo>
                  <a:pt x="287440" y="48827"/>
                  <a:pt x="226776" y="73980"/>
                  <a:pt x="163153" y="133165"/>
                </a:cubicBezTo>
                <a:cubicBezTo>
                  <a:pt x="99530" y="192350"/>
                  <a:pt x="47743" y="298882"/>
                  <a:pt x="21110" y="381740"/>
                </a:cubicBezTo>
                <a:cubicBezTo>
                  <a:pt x="-5523" y="464598"/>
                  <a:pt x="-1084" y="547456"/>
                  <a:pt x="3355" y="630315"/>
                </a:cubicBezTo>
              </a:path>
            </a:pathLst>
          </a:custGeom>
          <a:noFill/>
          <a:ln w="5969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extfeld 133"/>
          <p:cNvSpPr txBox="1"/>
          <p:nvPr/>
        </p:nvSpPr>
        <p:spPr>
          <a:xfrm rot="21036324">
            <a:off x="3277340" y="1982645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2 %</a:t>
            </a:r>
            <a:endParaRPr lang="en-GB" sz="1200"/>
          </a:p>
        </p:txBody>
      </p:sp>
      <p:sp>
        <p:nvSpPr>
          <p:cNvPr id="135" name="Freihandform 134"/>
          <p:cNvSpPr/>
          <p:nvPr/>
        </p:nvSpPr>
        <p:spPr>
          <a:xfrm>
            <a:off x="6143348" y="2787588"/>
            <a:ext cx="488271" cy="994299"/>
          </a:xfrm>
          <a:custGeom>
            <a:avLst/>
            <a:gdLst>
              <a:gd name="connsiteX0" fmla="*/ 0 w 488271"/>
              <a:gd name="connsiteY0" fmla="*/ 0 h 994299"/>
              <a:gd name="connsiteX1" fmla="*/ 381739 w 488271"/>
              <a:gd name="connsiteY1" fmla="*/ 159798 h 994299"/>
              <a:gd name="connsiteX2" fmla="*/ 470516 w 488271"/>
              <a:gd name="connsiteY2" fmla="*/ 488272 h 994299"/>
              <a:gd name="connsiteX3" fmla="*/ 488271 w 488271"/>
              <a:gd name="connsiteY3" fmla="*/ 994299 h 99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271" h="994299">
                <a:moveTo>
                  <a:pt x="0" y="0"/>
                </a:moveTo>
                <a:cubicBezTo>
                  <a:pt x="151660" y="39209"/>
                  <a:pt x="303320" y="78419"/>
                  <a:pt x="381739" y="159798"/>
                </a:cubicBezTo>
                <a:cubicBezTo>
                  <a:pt x="460158" y="241177"/>
                  <a:pt x="452761" y="349189"/>
                  <a:pt x="470516" y="488272"/>
                </a:cubicBezTo>
                <a:cubicBezTo>
                  <a:pt x="488271" y="627355"/>
                  <a:pt x="488271" y="810827"/>
                  <a:pt x="488271" y="994299"/>
                </a:cubicBezTo>
              </a:path>
            </a:pathLst>
          </a:custGeom>
          <a:noFill/>
          <a:ln w="3810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Textfeld 135"/>
          <p:cNvSpPr txBox="1"/>
          <p:nvPr/>
        </p:nvSpPr>
        <p:spPr>
          <a:xfrm rot="4592685">
            <a:off x="6303144" y="2932631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/>
              <a:t>2</a:t>
            </a:r>
            <a:r>
              <a:rPr lang="de-AT" sz="1200" smtClean="0"/>
              <a:t> %</a:t>
            </a:r>
            <a:endParaRPr lang="en-GB" sz="1200"/>
          </a:p>
        </p:txBody>
      </p:sp>
      <p:sp>
        <p:nvSpPr>
          <p:cNvPr id="138" name="Textfeld 137"/>
          <p:cNvSpPr txBox="1"/>
          <p:nvPr/>
        </p:nvSpPr>
        <p:spPr>
          <a:xfrm rot="17333917">
            <a:off x="1065214" y="4115244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0,6 %</a:t>
            </a:r>
            <a:endParaRPr lang="en-GB" sz="1200"/>
          </a:p>
        </p:txBody>
      </p:sp>
      <p:sp>
        <p:nvSpPr>
          <p:cNvPr id="139" name="Freihandform 138"/>
          <p:cNvSpPr/>
          <p:nvPr/>
        </p:nvSpPr>
        <p:spPr>
          <a:xfrm>
            <a:off x="1269507" y="3116771"/>
            <a:ext cx="1109709" cy="1907990"/>
          </a:xfrm>
          <a:custGeom>
            <a:avLst/>
            <a:gdLst>
              <a:gd name="connsiteX0" fmla="*/ 1109709 w 1109709"/>
              <a:gd name="connsiteY0" fmla="*/ 8169 h 1907990"/>
              <a:gd name="connsiteX1" fmla="*/ 914400 w 1109709"/>
              <a:gd name="connsiteY1" fmla="*/ 132456 h 1907990"/>
              <a:gd name="connsiteX2" fmla="*/ 159798 w 1109709"/>
              <a:gd name="connsiteY2" fmla="*/ 922569 h 1907990"/>
              <a:gd name="connsiteX3" fmla="*/ 0 w 1109709"/>
              <a:gd name="connsiteY3" fmla="*/ 1907990 h 1907990"/>
              <a:gd name="connsiteX4" fmla="*/ 0 w 1109709"/>
              <a:gd name="connsiteY4" fmla="*/ 1907990 h 1907990"/>
              <a:gd name="connsiteX5" fmla="*/ 0 w 1109709"/>
              <a:gd name="connsiteY5" fmla="*/ 1907990 h 190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709" h="1907990">
                <a:moveTo>
                  <a:pt x="1109709" y="8169"/>
                </a:moveTo>
                <a:cubicBezTo>
                  <a:pt x="1091213" y="-5888"/>
                  <a:pt x="1072718" y="-19944"/>
                  <a:pt x="914400" y="132456"/>
                </a:cubicBezTo>
                <a:cubicBezTo>
                  <a:pt x="756082" y="284856"/>
                  <a:pt x="312198" y="626647"/>
                  <a:pt x="159798" y="922569"/>
                </a:cubicBezTo>
                <a:cubicBezTo>
                  <a:pt x="7398" y="1218491"/>
                  <a:pt x="0" y="1907990"/>
                  <a:pt x="0" y="1907990"/>
                </a:cubicBezTo>
                <a:lnTo>
                  <a:pt x="0" y="1907990"/>
                </a:lnTo>
                <a:lnTo>
                  <a:pt x="0" y="1907990"/>
                </a:lnTo>
              </a:path>
            </a:pathLst>
          </a:custGeom>
          <a:noFill/>
          <a:ln w="1524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reihandform 140"/>
          <p:cNvSpPr/>
          <p:nvPr/>
        </p:nvSpPr>
        <p:spPr>
          <a:xfrm>
            <a:off x="2909817" y="3284738"/>
            <a:ext cx="3206898" cy="1031782"/>
          </a:xfrm>
          <a:custGeom>
            <a:avLst/>
            <a:gdLst>
              <a:gd name="connsiteX0" fmla="*/ 2059 w 3206898"/>
              <a:gd name="connsiteY0" fmla="*/ 0 h 1031782"/>
              <a:gd name="connsiteX1" fmla="*/ 117468 w 3206898"/>
              <a:gd name="connsiteY1" fmla="*/ 665825 h 1031782"/>
              <a:gd name="connsiteX2" fmla="*/ 756661 w 3206898"/>
              <a:gd name="connsiteY2" fmla="*/ 976544 h 1031782"/>
              <a:gd name="connsiteX3" fmla="*/ 1875247 w 3206898"/>
              <a:gd name="connsiteY3" fmla="*/ 1020932 h 1031782"/>
              <a:gd name="connsiteX4" fmla="*/ 2816280 w 3206898"/>
              <a:gd name="connsiteY4" fmla="*/ 852256 h 1031782"/>
              <a:gd name="connsiteX5" fmla="*/ 3206898 w 3206898"/>
              <a:gd name="connsiteY5" fmla="*/ 816745 h 103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6898" h="1031782">
                <a:moveTo>
                  <a:pt x="2059" y="0"/>
                </a:moveTo>
                <a:cubicBezTo>
                  <a:pt x="-3120" y="251534"/>
                  <a:pt x="-8299" y="503068"/>
                  <a:pt x="117468" y="665825"/>
                </a:cubicBezTo>
                <a:cubicBezTo>
                  <a:pt x="243235" y="828582"/>
                  <a:pt x="463698" y="917360"/>
                  <a:pt x="756661" y="976544"/>
                </a:cubicBezTo>
                <a:cubicBezTo>
                  <a:pt x="1049624" y="1035728"/>
                  <a:pt x="1531977" y="1041647"/>
                  <a:pt x="1875247" y="1020932"/>
                </a:cubicBezTo>
                <a:cubicBezTo>
                  <a:pt x="2218517" y="1000217"/>
                  <a:pt x="2594338" y="886287"/>
                  <a:pt x="2816280" y="852256"/>
                </a:cubicBezTo>
                <a:cubicBezTo>
                  <a:pt x="3038222" y="818225"/>
                  <a:pt x="3122560" y="817485"/>
                  <a:pt x="3206898" y="816745"/>
                </a:cubicBezTo>
              </a:path>
            </a:pathLst>
          </a:custGeom>
          <a:noFill/>
          <a:ln w="1524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feld 141"/>
          <p:cNvSpPr txBox="1"/>
          <p:nvPr/>
        </p:nvSpPr>
        <p:spPr>
          <a:xfrm rot="800772">
            <a:off x="3285907" y="4082065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0,6 %</a:t>
            </a:r>
            <a:endParaRPr lang="en-GB" sz="1200"/>
          </a:p>
        </p:txBody>
      </p:sp>
      <p:sp>
        <p:nvSpPr>
          <p:cNvPr id="143" name="Freihandform 142"/>
          <p:cNvSpPr/>
          <p:nvPr/>
        </p:nvSpPr>
        <p:spPr>
          <a:xfrm>
            <a:off x="3483998" y="3162461"/>
            <a:ext cx="879217" cy="219931"/>
          </a:xfrm>
          <a:custGeom>
            <a:avLst/>
            <a:gdLst>
              <a:gd name="connsiteX0" fmla="*/ 0 w 865413"/>
              <a:gd name="connsiteY0" fmla="*/ 27529 h 240593"/>
              <a:gd name="connsiteX1" fmla="*/ 754602 w 865413"/>
              <a:gd name="connsiteY1" fmla="*/ 18651 h 240593"/>
              <a:gd name="connsiteX2" fmla="*/ 861134 w 865413"/>
              <a:gd name="connsiteY2" fmla="*/ 240593 h 24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413" h="240593">
                <a:moveTo>
                  <a:pt x="0" y="27529"/>
                </a:moveTo>
                <a:cubicBezTo>
                  <a:pt x="305540" y="5334"/>
                  <a:pt x="611080" y="-16860"/>
                  <a:pt x="754602" y="18651"/>
                </a:cubicBezTo>
                <a:cubicBezTo>
                  <a:pt x="898124" y="54162"/>
                  <a:pt x="861134" y="240593"/>
                  <a:pt x="861134" y="240593"/>
                </a:cubicBezTo>
              </a:path>
            </a:pathLst>
          </a:custGeom>
          <a:noFill/>
          <a:ln w="1524">
            <a:solidFill>
              <a:schemeClr val="accent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Textfeld 143"/>
          <p:cNvSpPr txBox="1"/>
          <p:nvPr/>
        </p:nvSpPr>
        <p:spPr>
          <a:xfrm rot="161077">
            <a:off x="3795808" y="3025393"/>
            <a:ext cx="594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smtClean="0"/>
              <a:t>0,6 %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08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de-DE" sz="1800" b="1" dirty="0">
                <a:solidFill>
                  <a:schemeClr val="tx2"/>
                </a:solidFill>
              </a:rPr>
              <a:t>Eine Strategie der kontinuierlichen Qualitätsentwicklung ist etabliert.</a:t>
            </a:r>
          </a:p>
          <a:p>
            <a:pPr marL="0" indent="0">
              <a:buNone/>
            </a:pPr>
            <a:r>
              <a:rPr lang="de-DE" altLang="de-DE" sz="1800" dirty="0" smtClean="0"/>
              <a:t>(Personalentwicklung</a:t>
            </a:r>
            <a:r>
              <a:rPr lang="de-DE" altLang="de-DE" sz="1800" dirty="0"/>
              <a:t>, Karriereplanung, Labor- und Datenmanagement, Wissenschaftlicher Beirat, internationales Benchmarking, Leistungsanreize)</a:t>
            </a:r>
            <a:endParaRPr lang="en-US" altLang="de-DE" sz="1800" dirty="0"/>
          </a:p>
          <a:p>
            <a:endParaRPr lang="en-US" altLang="de-DE" sz="1800" b="1" dirty="0"/>
          </a:p>
          <a:p>
            <a:pPr marL="0" indent="0">
              <a:buNone/>
            </a:pPr>
            <a:r>
              <a:rPr lang="en-US" altLang="de-DE" sz="1800" b="1" dirty="0" err="1">
                <a:solidFill>
                  <a:schemeClr val="tx2"/>
                </a:solidFill>
              </a:rPr>
              <a:t>Gute</a:t>
            </a:r>
            <a:r>
              <a:rPr lang="en-US" altLang="de-DE" sz="1800" b="1" dirty="0">
                <a:solidFill>
                  <a:schemeClr val="tx2"/>
                </a:solidFill>
              </a:rPr>
              <a:t> Governance </a:t>
            </a:r>
            <a:r>
              <a:rPr lang="en-US" altLang="de-DE" sz="1800" b="1" dirty="0" err="1">
                <a:solidFill>
                  <a:schemeClr val="tx2"/>
                </a:solidFill>
              </a:rPr>
              <a:t>wird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praktiziert</a:t>
            </a:r>
            <a:r>
              <a:rPr lang="en-US" altLang="de-DE" sz="1800" b="1" dirty="0">
                <a:solidFill>
                  <a:schemeClr val="tx2"/>
                </a:solidFill>
              </a:rPr>
              <a:t>, </a:t>
            </a:r>
            <a:r>
              <a:rPr lang="en-US" altLang="de-DE" sz="1800" b="1" dirty="0" err="1">
                <a:solidFill>
                  <a:schemeClr val="tx2"/>
                </a:solidFill>
              </a:rPr>
              <a:t>professionelle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Verwaltung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unterstützt</a:t>
            </a:r>
            <a:r>
              <a:rPr lang="en-US" altLang="de-DE" sz="1800" b="1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en-US" altLang="de-DE" sz="1800" dirty="0" smtClean="0"/>
              <a:t>(</a:t>
            </a:r>
            <a:r>
              <a:rPr lang="en-US" altLang="de-DE" sz="1800" dirty="0" err="1"/>
              <a:t>partizipatorische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Führungs</a:t>
            </a:r>
            <a:r>
              <a:rPr lang="en-US" altLang="de-DE" sz="1800" dirty="0"/>
              <a:t>- und </a:t>
            </a:r>
            <a:r>
              <a:rPr lang="en-US" altLang="de-DE" sz="1800" dirty="0" err="1"/>
              <a:t>Entscheidungskultur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serviceorientierte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Verwaltung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flache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Hierarchien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vertrauensbasierter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Arbeitsstil</a:t>
            </a:r>
            <a:r>
              <a:rPr lang="en-US" altLang="de-DE" sz="1800" dirty="0"/>
              <a:t>)</a:t>
            </a:r>
          </a:p>
          <a:p>
            <a:endParaRPr lang="en-US" altLang="de-DE" sz="1800" b="1" dirty="0"/>
          </a:p>
          <a:p>
            <a:pPr marL="0" indent="0">
              <a:buNone/>
            </a:pPr>
            <a:r>
              <a:rPr lang="en-US" altLang="de-DE" sz="1800" b="1" dirty="0" err="1">
                <a:solidFill>
                  <a:schemeClr val="tx2"/>
                </a:solidFill>
              </a:rPr>
              <a:t>Ressourcen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werden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gemeinsam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genutzt</a:t>
            </a:r>
            <a:r>
              <a:rPr lang="en-US" altLang="de-DE" sz="1800" b="1" dirty="0">
                <a:solidFill>
                  <a:schemeClr val="tx2"/>
                </a:solidFill>
              </a:rPr>
              <a:t>, </a:t>
            </a:r>
            <a:r>
              <a:rPr lang="en-US" altLang="de-DE" sz="1800" b="1" dirty="0" err="1">
                <a:solidFill>
                  <a:schemeClr val="tx2"/>
                </a:solidFill>
              </a:rPr>
              <a:t>Synergien</a:t>
            </a:r>
            <a:r>
              <a:rPr lang="en-US" altLang="de-DE" sz="1800" b="1" dirty="0">
                <a:solidFill>
                  <a:schemeClr val="tx2"/>
                </a:solidFill>
              </a:rPr>
              <a:t> </a:t>
            </a:r>
            <a:r>
              <a:rPr lang="en-US" altLang="de-DE" sz="1800" b="1" dirty="0" err="1">
                <a:solidFill>
                  <a:schemeClr val="tx2"/>
                </a:solidFill>
              </a:rPr>
              <a:t>geschaffen</a:t>
            </a:r>
            <a:r>
              <a:rPr lang="en-US" altLang="de-DE" sz="1800" b="1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de-DE" sz="1800" dirty="0" smtClean="0"/>
              <a:t>(</a:t>
            </a:r>
            <a:r>
              <a:rPr lang="en-US" altLang="de-DE" sz="1800" dirty="0"/>
              <a:t>interne and </a:t>
            </a:r>
            <a:r>
              <a:rPr lang="en-US" altLang="de-DE" sz="1800" dirty="0" err="1"/>
              <a:t>externe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Kooperationen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interdisziplinärer</a:t>
            </a:r>
            <a:r>
              <a:rPr lang="en-US" altLang="de-DE" sz="1800" dirty="0"/>
              <a:t> </a:t>
            </a:r>
            <a:r>
              <a:rPr lang="en-US" altLang="de-DE" sz="1800" dirty="0" err="1"/>
              <a:t>Forschungsansatz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hohe</a:t>
            </a:r>
            <a:r>
              <a:rPr lang="en-US" altLang="de-DE" sz="1800" dirty="0"/>
              <a:t> </a:t>
            </a:r>
            <a:r>
              <a:rPr lang="en-US" altLang="de-DE" sz="1800" dirty="0" err="1"/>
              <a:t>Permeabilität</a:t>
            </a:r>
            <a:r>
              <a:rPr lang="en-US" altLang="de-DE" sz="1800" dirty="0"/>
              <a:t>, </a:t>
            </a:r>
            <a:r>
              <a:rPr lang="de-DE" sz="1800" dirty="0" smtClean="0"/>
              <a:t>„</a:t>
            </a:r>
            <a:r>
              <a:rPr lang="en-US" altLang="de-DE" sz="1800" dirty="0" err="1" smtClean="0"/>
              <a:t>offenes</a:t>
            </a:r>
            <a:r>
              <a:rPr lang="en-US" altLang="de-DE" sz="1800" dirty="0" smtClean="0"/>
              <a:t>” </a:t>
            </a:r>
            <a:r>
              <a:rPr lang="en-US" altLang="de-DE" sz="1800" dirty="0" err="1"/>
              <a:t>Institut</a:t>
            </a:r>
            <a:r>
              <a:rPr lang="en-US" altLang="de-DE" sz="1800" dirty="0" smtClean="0"/>
              <a:t>)</a:t>
            </a:r>
            <a:endParaRPr lang="en-US" altLang="de-DE" sz="18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7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215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Erfolgreiches Forschungsinstitut: </a:t>
            </a:r>
            <a:br>
              <a:rPr lang="de-DE" altLang="de-DE" dirty="0">
                <a:solidFill>
                  <a:srgbClr val="215AA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solidFill>
                  <a:srgbClr val="215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Grundvoraussetzungen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827088" y="6515100"/>
            <a:ext cx="1858962" cy="206376"/>
          </a:xfrm>
          <a:prstGeom prst="rect">
            <a:avLst/>
          </a:prstGeom>
        </p:spPr>
        <p:txBody>
          <a:bodyPr/>
          <a:lstStyle/>
          <a:p>
            <a:r>
              <a:rPr lang="de-DE" sz="1000" smtClean="0"/>
              <a:t>24.08.2018</a:t>
            </a:r>
            <a:endParaRPr lang="de-AT" sz="1000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028950" y="6515100"/>
            <a:ext cx="3086100" cy="2063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AT" sz="1000" dirty="0" smtClean="0"/>
              <a:t>Forum </a:t>
            </a:r>
            <a:r>
              <a:rPr lang="de-AT" sz="1000" dirty="0" err="1" smtClean="0"/>
              <a:t>Alpbach</a:t>
            </a:r>
            <a:r>
              <a:rPr lang="de-AT" sz="1000" dirty="0" smtClean="0"/>
              <a:t> 2018</a:t>
            </a:r>
            <a:endParaRPr lang="de-AT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152400"/>
            <a:ext cx="5367337" cy="639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8</a:t>
            </a:fld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5562599" y="6100962"/>
            <a:ext cx="2602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(Goring et al. 2014. FEE)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450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0" y="1230685"/>
            <a:ext cx="6619631" cy="540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24.08.2018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Forum Alpbach 2018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6F40-9D88-4C73-BAF8-6399E2126C16}" type="slidenum">
              <a:rPr lang="de-AT" smtClean="0"/>
              <a:t>9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Diversifying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promoting</a:t>
            </a:r>
            <a:r>
              <a:rPr lang="de-DE" dirty="0" smtClean="0"/>
              <a:t> </a:t>
            </a:r>
            <a:r>
              <a:rPr lang="de-DE" dirty="0" err="1" smtClean="0"/>
              <a:t>teamwork</a:t>
            </a:r>
            <a:r>
              <a:rPr lang="de-DE" dirty="0" smtClean="0"/>
              <a:t> in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62000" y="1292225"/>
            <a:ext cx="3325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(Jeschke, </a:t>
            </a:r>
            <a:r>
              <a:rPr lang="de-DE" sz="1400" dirty="0" err="1" smtClean="0"/>
              <a:t>Kaushal</a:t>
            </a:r>
            <a:r>
              <a:rPr lang="de-DE" sz="1400" dirty="0" smtClean="0"/>
              <a:t>, </a:t>
            </a:r>
            <a:r>
              <a:rPr lang="de-DE" sz="1400" dirty="0" err="1" smtClean="0"/>
              <a:t>Tockner</a:t>
            </a:r>
            <a:r>
              <a:rPr lang="de-DE" sz="1400" dirty="0" smtClean="0"/>
              <a:t>. 2016. Eos)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884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WF">
  <a:themeElements>
    <a:clrScheme name="FWF">
      <a:dk1>
        <a:sysClr val="windowText" lastClr="000000"/>
      </a:dk1>
      <a:lt1>
        <a:sysClr val="window" lastClr="FFFFFF"/>
      </a:lt1>
      <a:dk2>
        <a:srgbClr val="004494"/>
      </a:dk2>
      <a:lt2>
        <a:srgbClr val="E6E6E6"/>
      </a:lt2>
      <a:accent1>
        <a:srgbClr val="0080C6"/>
      </a:accent1>
      <a:accent2>
        <a:srgbClr val="BECD00"/>
      </a:accent2>
      <a:accent3>
        <a:srgbClr val="004494"/>
      </a:accent3>
      <a:accent4>
        <a:srgbClr val="009A8A"/>
      </a:accent4>
      <a:accent5>
        <a:srgbClr val="EC6C2D"/>
      </a:accent5>
      <a:accent6>
        <a:srgbClr val="B22C80"/>
      </a:accent6>
      <a:hlink>
        <a:srgbClr val="1F497D"/>
      </a:hlink>
      <a:folHlink>
        <a:srgbClr val="0080C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WF_Vorlage_Variante1b.potx" id="{339215D6-0921-4DA2-81FA-1DE092C38C17}" vid="{38F3F1BA-5DDF-4D2A-8BF3-F9ECA6D7D2C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CDEDB6D6CF55498C7C91182C958E1A" ma:contentTypeVersion="0" ma:contentTypeDescription="Ein neues Dokument erstellen." ma:contentTypeScope="" ma:versionID="989055c0ead6637ae3ae8f478314301c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1abdfbe09ab146a7c25fc6337c012202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Modifi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Modified" ma:index="8" nillable="true" ma:displayName="Geändert am" ma:description="Das Datum, an dem diese Ressource zuletzt geändert wurde" ma:format="DateTime" ma:internalName="_DCDateModifi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Modified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B8138-8766-43D0-8AEB-C8802908A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65D5D-9F32-4BEA-9F83-0F26CACD6B94}">
  <ds:schemaRefs>
    <ds:schemaRef ds:uri="http://schemas.microsoft.com/office/2006/documentManagement/types"/>
    <ds:schemaRef ds:uri="http://purl.org/dc/terms/"/>
    <ds:schemaRef ds:uri="http://schemas.microsoft.com/sharepoint/v3/fields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720DD9-EF60-4108-A9E3-BF1F3F7E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Application>Microsoft Office PowerPoint</Application>
  <PresentationFormat>Bildschirmpräsentation (4:3)</PresentationFormat>
  <Paragraphs>125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FWF</vt:lpstr>
      <vt:lpstr>Forum Alpbach 2018  Klement Tockner </vt:lpstr>
      <vt:lpstr>Der Rhein: Der Abwasserkanal Europas</vt:lpstr>
      <vt:lpstr>Der Rhein: Langzeitentwicklung der Bodenfauna</vt:lpstr>
      <vt:lpstr>Alternierender stabiler Zustand, Resilienz und Hysterese </vt:lpstr>
      <vt:lpstr>Wissenschaft: Expandierende und evolvierende Netzwerke  (SciSci-Programm)</vt:lpstr>
      <vt:lpstr>Migration NobelpreisträgerInnen</vt:lpstr>
      <vt:lpstr>Erfolgreiches Forschungsinstitut:  Grundvoraussetzungen</vt:lpstr>
      <vt:lpstr>PowerPoint-Präsentation</vt:lpstr>
      <vt:lpstr>Diversifying skills and promoting teamwork in science </vt:lpstr>
      <vt:lpstr>Die großen Massenaussterben der Erdgeschichte </vt:lpstr>
      <vt:lpstr>Vielen Dank!  Klement Tockner  </vt:lpstr>
      <vt:lpstr>Empfehlungen (SciSci)</vt:lpstr>
      <vt:lpstr>Leibniz-Gemeinschaft Evaluierungsempfehlungen 2008-2013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FWF</dc:creator>
  <cp:lastModifiedBy>tockner</cp:lastModifiedBy>
  <cp:revision>317</cp:revision>
  <cp:lastPrinted>2018-02-28T06:45:14Z</cp:lastPrinted>
  <dcterms:created xsi:type="dcterms:W3CDTF">2017-03-15T19:58:38Z</dcterms:created>
  <dcterms:modified xsi:type="dcterms:W3CDTF">2018-08-23T20:31:04Z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0x01010031CDEDB6D6CF55498C7C91182C958E1A</vt:lpwstr>
  </property>
</Properties>
</file>